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03" r:id="rId3"/>
    <p:sldId id="259" r:id="rId4"/>
    <p:sldId id="276" r:id="rId5"/>
    <p:sldId id="261" r:id="rId6"/>
    <p:sldId id="262" r:id="rId7"/>
    <p:sldId id="258" r:id="rId8"/>
    <p:sldId id="264" r:id="rId9"/>
    <p:sldId id="263" r:id="rId10"/>
    <p:sldId id="260" r:id="rId11"/>
  </p:sldIdLst>
  <p:sldSz cx="9144000" cy="5143500" type="screen16x9"/>
  <p:notesSz cx="6858000" cy="9144000"/>
  <p:embeddedFontLst>
    <p:embeddedFont>
      <p:font typeface="Raleway Medium" pitchFamily="2" charset="0"/>
      <p:regular r:id="rId13"/>
      <p:italic r:id="rId14"/>
    </p:embeddedFont>
    <p:embeddedFont>
      <p:font typeface="Raleway SemiBold" pitchFamily="2" charset="0"/>
      <p:bold r:id="rId15"/>
      <p:boldItalic r:id="rId16"/>
    </p:embeddedFont>
    <p:embeddedFont>
      <p:font typeface="Reem Kufi" panose="020B0604020202020204"/>
      <p:regular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E84D44-B552-4B26-BAB2-44F6EE8DE5DA}">
  <a:tblStyle styleId="{86E84D44-B552-4B26-BAB2-44F6EE8DE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55186e7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55186e7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7442ffb1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7442ffb1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b72c6205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b72c6205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785288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785288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83785288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83785288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aea89148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aea89148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72269ea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72269ea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83785288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83785288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92850" y="2257100"/>
            <a:ext cx="59583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17650" y="1786700"/>
            <a:ext cx="39087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900108">
            <a:off x="7586327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540587" cy="1540521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 rot="-9387396">
            <a:off x="-70379" y="-428829"/>
            <a:ext cx="1802529" cy="1802529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900108">
            <a:off x="7586327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 hasCustomPrompt="1"/>
          </p:nvPr>
        </p:nvSpPr>
        <p:spPr>
          <a:xfrm>
            <a:off x="876525" y="1867600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047875" y="1801850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2047875" y="2097125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4" hasCustomPrompt="1"/>
          </p:nvPr>
        </p:nvSpPr>
        <p:spPr>
          <a:xfrm>
            <a:off x="876525" y="3534475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5"/>
          </p:nvPr>
        </p:nvSpPr>
        <p:spPr>
          <a:xfrm>
            <a:off x="2047875" y="3468725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6"/>
          </p:nvPr>
        </p:nvSpPr>
        <p:spPr>
          <a:xfrm>
            <a:off x="2047875" y="3764000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7" hasCustomPrompt="1"/>
          </p:nvPr>
        </p:nvSpPr>
        <p:spPr>
          <a:xfrm>
            <a:off x="4695825" y="1867600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8"/>
          </p:nvPr>
        </p:nvSpPr>
        <p:spPr>
          <a:xfrm>
            <a:off x="5867175" y="1801850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9"/>
          </p:nvPr>
        </p:nvSpPr>
        <p:spPr>
          <a:xfrm>
            <a:off x="5867175" y="2097125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13" hasCustomPrompt="1"/>
          </p:nvPr>
        </p:nvSpPr>
        <p:spPr>
          <a:xfrm>
            <a:off x="4695825" y="3534475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4"/>
          </p:nvPr>
        </p:nvSpPr>
        <p:spPr>
          <a:xfrm>
            <a:off x="5867175" y="3468725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5"/>
          </p:nvPr>
        </p:nvSpPr>
        <p:spPr>
          <a:xfrm>
            <a:off x="5867175" y="3764000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552725" y="25726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5410350" y="25726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3481525" y="3896625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/>
          <p:nvPr/>
        </p:nvSpPr>
        <p:spPr>
          <a:xfrm rot="900108">
            <a:off x="7586327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900108" flipH="1">
            <a:off x="-152805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5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 rot="9387396" flipH="1">
            <a:off x="7503726" y="-428829"/>
            <a:ext cx="1802529" cy="1802529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 rot="-900108" flipH="1">
            <a:off x="-152805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014725"/>
            <a:ext cx="1985400" cy="10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721345" y="2786250"/>
            <a:ext cx="19854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3" hasCustomPrompt="1"/>
          </p:nvPr>
        </p:nvSpPr>
        <p:spPr>
          <a:xfrm>
            <a:off x="3578625" y="2014725"/>
            <a:ext cx="1985400" cy="10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4"/>
          </p:nvPr>
        </p:nvSpPr>
        <p:spPr>
          <a:xfrm>
            <a:off x="3579970" y="2786250"/>
            <a:ext cx="19854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 idx="5" hasCustomPrompt="1"/>
          </p:nvPr>
        </p:nvSpPr>
        <p:spPr>
          <a:xfrm>
            <a:off x="6437250" y="2014725"/>
            <a:ext cx="1985400" cy="10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6"/>
          </p:nvPr>
        </p:nvSpPr>
        <p:spPr>
          <a:xfrm>
            <a:off x="6438595" y="2786250"/>
            <a:ext cx="19854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3781075" y="1635450"/>
            <a:ext cx="1714500" cy="9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2343300" y="2406625"/>
            <a:ext cx="445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20000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1540587" cy="1540521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603425" y="3602975"/>
            <a:ext cx="1540587" cy="1540521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43300" y="2895900"/>
            <a:ext cx="44577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976600" y="29536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748500" y="29536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976925" y="2636375"/>
            <a:ext cx="22857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748500" y="2636375"/>
            <a:ext cx="22857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 flipH="1">
            <a:off x="0" y="3602975"/>
            <a:ext cx="1540587" cy="1540521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-9387396">
            <a:off x="-70379" y="-428829"/>
            <a:ext cx="1802529" cy="1802529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 rot="-9387396">
            <a:off x="-70379" y="-428829"/>
            <a:ext cx="1802529" cy="1802529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278250" y="1258300"/>
            <a:ext cx="41457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312575" y="1188025"/>
            <a:ext cx="3790500" cy="32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/>
          <p:nvPr/>
        </p:nvSpPr>
        <p:spPr>
          <a:xfrm rot="-900108" flipH="1">
            <a:off x="-152805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2"/>
          </p:nvPr>
        </p:nvSpPr>
        <p:spPr>
          <a:xfrm>
            <a:off x="720000" y="1479450"/>
            <a:ext cx="29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2206250" y="1877517"/>
            <a:ext cx="47373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3003125" y="3059517"/>
            <a:ext cx="3142800" cy="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/>
          <p:nvPr/>
        </p:nvSpPr>
        <p:spPr>
          <a:xfrm rot="9387396" flipH="1">
            <a:off x="7503726" y="-428829"/>
            <a:ext cx="1802529" cy="1802529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 rot="-900108" flipH="1">
            <a:off x="-152805" y="3667699"/>
            <a:ext cx="1802354" cy="1802354"/>
          </a:xfrm>
          <a:custGeom>
            <a:avLst/>
            <a:gdLst/>
            <a:ahLst/>
            <a:cxnLst/>
            <a:rect l="l" t="t" r="r" b="b"/>
            <a:pathLst>
              <a:path w="80403" h="80403" extrusionOk="0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BLANK_2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 rot="10800000">
            <a:off x="7603425" y="3602975"/>
            <a:ext cx="1540587" cy="1540521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830800" y="1564700"/>
            <a:ext cx="3436800" cy="24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AutoNum type="arabicPeriod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em Kufi"/>
              <a:buNone/>
              <a:defRPr sz="2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slide" Target="slide9.xml"/><Relationship Id="rId3" Type="http://schemas.openxmlformats.org/officeDocument/2006/relationships/slide" Target="slide3.xml"/><Relationship Id="rId21" Type="http://schemas.openxmlformats.org/officeDocument/2006/relationships/slide" Target="slide8.xml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4.png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mp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ctrTitle"/>
          </p:nvPr>
        </p:nvSpPr>
        <p:spPr>
          <a:xfrm>
            <a:off x="1275907" y="1646092"/>
            <a:ext cx="6763110" cy="1586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Perancangan Alat Pencatat Meteran Listrik Pascabayar dengan Menggunakan Algoritma </a:t>
            </a:r>
            <a:r>
              <a:rPr lang="en" sz="2800" b="1" i="1" dirty="0"/>
              <a:t>Optical Characteristic Recognition (OCR)</a:t>
            </a:r>
            <a:endParaRPr sz="2800" b="1" dirty="0"/>
          </a:p>
        </p:txBody>
      </p:sp>
      <p:sp>
        <p:nvSpPr>
          <p:cNvPr id="189" name="Google Shape;189;p33"/>
          <p:cNvSpPr txBox="1">
            <a:spLocks noGrp="1"/>
          </p:cNvSpPr>
          <p:nvPr>
            <p:ph type="subTitle" idx="1"/>
          </p:nvPr>
        </p:nvSpPr>
        <p:spPr>
          <a:xfrm>
            <a:off x="2628283" y="3497409"/>
            <a:ext cx="3908700" cy="4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SUCIATI – D041 17 1007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90" name="Google Shape;190;p33"/>
          <p:cNvSpPr/>
          <p:nvPr/>
        </p:nvSpPr>
        <p:spPr>
          <a:xfrm rot="5400000">
            <a:off x="4558741" y="2409699"/>
            <a:ext cx="26525" cy="1867678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8BC26-265D-47FE-88E2-175A5E55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195486"/>
            <a:ext cx="745168" cy="8405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E4C149-CB5A-4B6A-9EAA-5850531BE7F6}"/>
              </a:ext>
            </a:extLst>
          </p:cNvPr>
          <p:cNvSpPr txBox="1">
            <a:spLocks/>
          </p:cNvSpPr>
          <p:nvPr/>
        </p:nvSpPr>
        <p:spPr>
          <a:xfrm>
            <a:off x="3708129" y="400877"/>
            <a:ext cx="4330888" cy="48881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Laboratorium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 </a:t>
            </a: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Sistem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 </a:t>
            </a: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Kendali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 dan </a:t>
            </a: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Instrumentasi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  <a:latin typeface="Raleway Medium" pitchFamily="2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Departemen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 Teknik </a:t>
            </a: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Elektro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  <a:latin typeface="Raleway Medium" pitchFamily="2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Fakultas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 Teknik, Universitas </a:t>
            </a:r>
            <a:r>
              <a:rPr lang="en-US" altLang="ko-KR" sz="1200" dirty="0" err="1">
                <a:solidFill>
                  <a:schemeClr val="bg2">
                    <a:lumMod val="50000"/>
                  </a:schemeClr>
                </a:solidFill>
                <a:latin typeface="Raleway Medium" pitchFamily="2" charset="0"/>
              </a:rPr>
              <a:t>Hasanuddin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  <a:latin typeface="Raleway Medium" pitchFamily="2" charset="0"/>
            </a:endParaRPr>
          </a:p>
        </p:txBody>
      </p:sp>
      <p:sp>
        <p:nvSpPr>
          <p:cNvPr id="7" name="Google Shape;188;p33">
            <a:extLst>
              <a:ext uri="{FF2B5EF4-FFF2-40B4-BE49-F238E27FC236}">
                <a16:creationId xmlns:a16="http://schemas.microsoft.com/office/drawing/2014/main" id="{A297C517-1BE1-40CF-A095-64C2DD8294BB}"/>
              </a:ext>
            </a:extLst>
          </p:cNvPr>
          <p:cNvSpPr txBox="1">
            <a:spLocks/>
          </p:cNvSpPr>
          <p:nvPr/>
        </p:nvSpPr>
        <p:spPr>
          <a:xfrm>
            <a:off x="1637099" y="232491"/>
            <a:ext cx="1896434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eem Kufi"/>
              <a:buNone/>
              <a:defRPr sz="5200" b="0" i="0" u="none" strike="noStrike" cap="none"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b="1" dirty="0"/>
              <a:t>--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/>
          <p:nvPr/>
        </p:nvSpPr>
        <p:spPr>
          <a:xfrm rot="5400000">
            <a:off x="4558737" y="1934925"/>
            <a:ext cx="26525" cy="1264205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2206250" y="1938328"/>
            <a:ext cx="4737300" cy="510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Terimakasih</a:t>
            </a:r>
            <a:endParaRPr dirty="0"/>
          </a:p>
        </p:txBody>
      </p:sp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3003125" y="2754717"/>
            <a:ext cx="3142800" cy="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SUCIATI, 2020</a:t>
            </a:r>
            <a:endParaRPr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C1EE0E3-D943-44EE-BA8B-BEBF9808D1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015468"/>
                  </p:ext>
                </p:extLst>
              </p:nvPr>
            </p:nvGraphicFramePr>
            <p:xfrm>
              <a:off x="4620613" y="3203654"/>
              <a:ext cx="734612" cy="413219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4612" cy="4132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C1EE0E3-D943-44EE-BA8B-BEBF9808D1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0613" y="3203654"/>
                <a:ext cx="734612" cy="4132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B9EF19D5-47B3-445A-96CF-65FDEEAF43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2677399"/>
                  </p:ext>
                </p:extLst>
              </p:nvPr>
            </p:nvGraphicFramePr>
            <p:xfrm>
              <a:off x="3835400" y="3203654"/>
              <a:ext cx="734612" cy="413219"/>
            </p:xfrm>
            <a:graphic>
              <a:graphicData uri="http://schemas.microsoft.com/office/powerpoint/2016/slidezoom">
                <pslz:sldZm>
                  <pslz:sldZmObj sldId="256" cId="0">
                    <pslz:zmPr id="{15E69F34-8BBB-46CD-887C-B88B5C4769F7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4612" cy="4132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9EF19D5-47B3-445A-96CF-65FDEEAF43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5400" y="3203654"/>
                <a:ext cx="734612" cy="4132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EAACFAE-710D-427E-B857-A8578A58F113}"/>
              </a:ext>
            </a:extLst>
          </p:cNvPr>
          <p:cNvGrpSpPr/>
          <p:nvPr/>
        </p:nvGrpSpPr>
        <p:grpSpPr>
          <a:xfrm>
            <a:off x="3423940" y="545207"/>
            <a:ext cx="5256584" cy="720000"/>
            <a:chOff x="3131840" y="1491630"/>
            <a:chExt cx="5256584" cy="5760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94639C-5F4F-4755-99D8-61983AEF7B23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075CBCD-9772-4A45-AC5A-1E199BEABBC3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DD486B-A61C-4D56-8C70-709D224A5379}"/>
              </a:ext>
            </a:extLst>
          </p:cNvPr>
          <p:cNvGrpSpPr/>
          <p:nvPr/>
        </p:nvGrpSpPr>
        <p:grpSpPr>
          <a:xfrm>
            <a:off x="3418185" y="1382506"/>
            <a:ext cx="5256584" cy="720000"/>
            <a:chOff x="3131840" y="1491630"/>
            <a:chExt cx="5256584" cy="5760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C3E325-C1B2-4068-8F86-A398F8106E17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45534B52-C706-4F0C-A8FB-1B384CC1B435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9B80D1-0B3E-490F-AA16-ACE18634D6A0}"/>
              </a:ext>
            </a:extLst>
          </p:cNvPr>
          <p:cNvGrpSpPr/>
          <p:nvPr/>
        </p:nvGrpSpPr>
        <p:grpSpPr>
          <a:xfrm>
            <a:off x="3412430" y="2270605"/>
            <a:ext cx="5256584" cy="720000"/>
            <a:chOff x="3131840" y="1491630"/>
            <a:chExt cx="5256584" cy="5760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64D328-80E5-4F1C-862A-23C12BD33775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1F440BB8-7E62-4BD4-8A03-B163FFBB4908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7D308-69DF-43BD-BCB9-3F455C26C0A7}"/>
              </a:ext>
            </a:extLst>
          </p:cNvPr>
          <p:cNvGrpSpPr/>
          <p:nvPr/>
        </p:nvGrpSpPr>
        <p:grpSpPr>
          <a:xfrm>
            <a:off x="3406675" y="3158703"/>
            <a:ext cx="5256584" cy="720000"/>
            <a:chOff x="3131840" y="1491630"/>
            <a:chExt cx="5256584" cy="5760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460217-B381-407A-819E-09C927665A38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049B7B90-747C-4A7A-8927-0FB331C0B373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C9BB62-D62F-447D-B339-9DFD3D4A67FF}"/>
              </a:ext>
            </a:extLst>
          </p:cNvPr>
          <p:cNvSpPr txBox="1"/>
          <p:nvPr/>
        </p:nvSpPr>
        <p:spPr>
          <a:xfrm>
            <a:off x="3423940" y="54520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350F-C22D-4104-9C57-00C1EDB2447A}"/>
              </a:ext>
            </a:extLst>
          </p:cNvPr>
          <p:cNvSpPr txBox="1"/>
          <p:nvPr/>
        </p:nvSpPr>
        <p:spPr>
          <a:xfrm>
            <a:off x="3412430" y="13825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84A1E6-4082-4AF2-95C5-AC04F3115768}"/>
              </a:ext>
            </a:extLst>
          </p:cNvPr>
          <p:cNvSpPr txBox="1"/>
          <p:nvPr/>
        </p:nvSpPr>
        <p:spPr>
          <a:xfrm>
            <a:off x="3400920" y="22706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9CF4EE-F07D-4184-9F23-B0428539700D}"/>
              </a:ext>
            </a:extLst>
          </p:cNvPr>
          <p:cNvSpPr txBox="1"/>
          <p:nvPr/>
        </p:nvSpPr>
        <p:spPr>
          <a:xfrm>
            <a:off x="3389410" y="31587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2D308D-E028-4BE7-8C9B-97869B03ECEF}"/>
              </a:ext>
            </a:extLst>
          </p:cNvPr>
          <p:cNvGrpSpPr/>
          <p:nvPr/>
        </p:nvGrpSpPr>
        <p:grpSpPr>
          <a:xfrm>
            <a:off x="4143940" y="625849"/>
            <a:ext cx="4392568" cy="546224"/>
            <a:chOff x="3851840" y="1356248"/>
            <a:chExt cx="4392568" cy="546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358ED7-1EE9-40D6-A55B-C7626B9B7141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Latar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Belakang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7B865A-40E5-4EBD-8444-7847093D043B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--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5BD08-1493-434F-8DCA-842DD1BD7F26}"/>
              </a:ext>
            </a:extLst>
          </p:cNvPr>
          <p:cNvGrpSpPr/>
          <p:nvPr/>
        </p:nvGrpSpPr>
        <p:grpSpPr>
          <a:xfrm>
            <a:off x="4143940" y="1469354"/>
            <a:ext cx="4392568" cy="546224"/>
            <a:chOff x="3851840" y="1356248"/>
            <a:chExt cx="4392568" cy="5462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D97B2D-D78F-4257-A278-1B8F48123D52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Fokus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BC20BB-69AB-47AB-A2C3-07E224C4E12D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--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EA7A7-39AA-4D91-A8D1-AE79465C3129}"/>
              </a:ext>
            </a:extLst>
          </p:cNvPr>
          <p:cNvGrpSpPr/>
          <p:nvPr/>
        </p:nvGrpSpPr>
        <p:grpSpPr>
          <a:xfrm>
            <a:off x="4143940" y="2363659"/>
            <a:ext cx="4392568" cy="546224"/>
            <a:chOff x="3851840" y="1356248"/>
            <a:chExt cx="4392568" cy="546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07CDB1-2290-4573-B09E-F3842855A151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Rancangan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35A6A0-2058-4379-8DD0-3C175B1E72B9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--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CCDD7A-79CD-42E7-90C9-48ED6A91514C}"/>
              </a:ext>
            </a:extLst>
          </p:cNvPr>
          <p:cNvGrpSpPr/>
          <p:nvPr/>
        </p:nvGrpSpPr>
        <p:grpSpPr>
          <a:xfrm>
            <a:off x="4143940" y="3257964"/>
            <a:ext cx="4392568" cy="546224"/>
            <a:chOff x="3851840" y="1356248"/>
            <a:chExt cx="4392568" cy="5462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16ECA6-1E7C-4658-A299-C43209E1D9C5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Diagram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Alir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727888-05FE-4C54-9059-E304C7FC6DC4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--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8304E6-5948-4E40-98DD-26A7793D01A8}"/>
              </a:ext>
            </a:extLst>
          </p:cNvPr>
          <p:cNvSpPr/>
          <p:nvPr/>
        </p:nvSpPr>
        <p:spPr>
          <a:xfrm>
            <a:off x="0" y="0"/>
            <a:ext cx="1712862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AAA8522F-6A85-49B4-A972-5D062AC110D6}"/>
              </a:ext>
            </a:extLst>
          </p:cNvPr>
          <p:cNvGrpSpPr/>
          <p:nvPr/>
        </p:nvGrpSpPr>
        <p:grpSpPr>
          <a:xfrm>
            <a:off x="1061890" y="371809"/>
            <a:ext cx="1301944" cy="4572936"/>
            <a:chOff x="4058860" y="987781"/>
            <a:chExt cx="1052368" cy="3696329"/>
          </a:xfrm>
        </p:grpSpPr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E58B4D29-6CAD-4BB8-A50D-DB68D2CD9CB4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15BA3FF8-7BB4-4A27-9C3F-3FB457EB2DAD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EC37D6EB-CB9A-4280-A947-18B735974D4B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350EED1-91FA-44E8-AF2E-A9E31A752A11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3F3C6686-4947-47E4-B26A-EBB785C182F5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466B402-8648-489A-AB77-3381FF463AF3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Parallelogram 15">
              <a:extLst>
                <a:ext uri="{FF2B5EF4-FFF2-40B4-BE49-F238E27FC236}">
                  <a16:creationId xmlns:a16="http://schemas.microsoft.com/office/drawing/2014/main" id="{1FCF5FF7-96C2-42B2-907B-2C1021DFB041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9B836A58-8628-405E-92EB-3A689E0A85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8257488"/>
                  </p:ext>
                </p:extLst>
              </p:nvPr>
            </p:nvGraphicFramePr>
            <p:xfrm>
              <a:off x="6507484" y="647115"/>
              <a:ext cx="935054" cy="525968"/>
            </p:xfrm>
            <a:graphic>
              <a:graphicData uri="http://schemas.microsoft.com/office/powerpoint/2016/slidezoom">
                <pslz:sldZm>
                  <pslz:sldZmObj sldId="259" cId="0">
                    <pslz:zmPr id="{8741841B-D38B-4722-B486-E04C62A2846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054" cy="5259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B836A58-8628-405E-92EB-3A689E0A85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484" y="647115"/>
                <a:ext cx="935054" cy="5259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DEDA18AF-6830-49B1-96D2-E9CDB26FAA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4885352"/>
                  </p:ext>
                </p:extLst>
              </p:nvPr>
            </p:nvGraphicFramePr>
            <p:xfrm>
              <a:off x="6508355" y="2366194"/>
              <a:ext cx="935054" cy="525968"/>
            </p:xfrm>
            <a:graphic>
              <a:graphicData uri="http://schemas.microsoft.com/office/powerpoint/2016/slidezoom">
                <pslz:sldZm>
                  <pslz:sldZmObj sldId="262" cId="0">
                    <pslz:zmPr id="{C6FAA3A9-71D2-4BC1-8F86-39F2C5F5961F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054" cy="5259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EDA18AF-6830-49B1-96D2-E9CDB26FAA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8355" y="2366194"/>
                <a:ext cx="935054" cy="5259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33ABB8FE-604D-432E-BF4D-B3035C649C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4354239"/>
                  </p:ext>
                </p:extLst>
              </p:nvPr>
            </p:nvGraphicFramePr>
            <p:xfrm>
              <a:off x="7601453" y="2377761"/>
              <a:ext cx="935054" cy="525968"/>
            </p:xfrm>
            <a:graphic>
              <a:graphicData uri="http://schemas.microsoft.com/office/powerpoint/2016/slidezoom">
                <pslz:sldZm>
                  <pslz:sldZmObj sldId="258" cId="0">
                    <pslz:zmPr id="{AB047386-2F44-45A7-A33D-9F1CA31E3612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054" cy="5259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3ABB8FE-604D-432E-BF4D-B3035C649C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01453" y="2377761"/>
                <a:ext cx="935054" cy="5259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75897CFE-F3CC-46C9-B411-089CD742A8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814298"/>
                  </p:ext>
                </p:extLst>
              </p:nvPr>
            </p:nvGraphicFramePr>
            <p:xfrm>
              <a:off x="7601452" y="649375"/>
              <a:ext cx="935055" cy="525969"/>
            </p:xfrm>
            <a:graphic>
              <a:graphicData uri="http://schemas.microsoft.com/office/powerpoint/2016/slidezoom">
                <pslz:sldZm>
                  <pslz:sldZmObj sldId="276" cId="0">
                    <pslz:zmPr id="{5C6464CB-BA07-4C71-88E7-02E250B33B6F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055" cy="52596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5897CFE-F3CC-46C9-B411-089CD742A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1452" y="649375"/>
                <a:ext cx="935055" cy="52596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1" name="Slide Zoom 50">
                <a:extLst>
                  <a:ext uri="{FF2B5EF4-FFF2-40B4-BE49-F238E27FC236}">
                    <a16:creationId xmlns:a16="http://schemas.microsoft.com/office/drawing/2014/main" id="{782D65AA-CC70-46E6-A7AD-6CEF27041A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7212245"/>
                  </p:ext>
                </p:extLst>
              </p:nvPr>
            </p:nvGraphicFramePr>
            <p:xfrm>
              <a:off x="7601451" y="1521548"/>
              <a:ext cx="935055" cy="525969"/>
            </p:xfrm>
            <a:graphic>
              <a:graphicData uri="http://schemas.microsoft.com/office/powerpoint/2016/slidezoom">
                <pslz:sldZm>
                  <pslz:sldZmObj sldId="261" cId="0">
                    <pslz:zmPr id="{95DEB802-C731-4DA0-98A9-4D2321635A47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055" cy="52596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1" name="Slide Zoom 5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82D65AA-CC70-46E6-A7AD-6CEF27041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01451" y="1521548"/>
                <a:ext cx="935055" cy="52596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886CB4F-C0D6-4925-B025-661CA68261C0}"/>
              </a:ext>
            </a:extLst>
          </p:cNvPr>
          <p:cNvGrpSpPr/>
          <p:nvPr/>
        </p:nvGrpSpPr>
        <p:grpSpPr>
          <a:xfrm>
            <a:off x="3406675" y="4023241"/>
            <a:ext cx="5256584" cy="720000"/>
            <a:chOff x="3131840" y="1491630"/>
            <a:chExt cx="5256584" cy="57606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99BE04-9794-4589-87A0-18E39AD03E41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1AD66310-372A-4BFD-AA52-595355894C7A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8157FE7-0923-4036-8A13-8F3CF78CD706}"/>
              </a:ext>
            </a:extLst>
          </p:cNvPr>
          <p:cNvSpPr txBox="1"/>
          <p:nvPr/>
        </p:nvSpPr>
        <p:spPr>
          <a:xfrm>
            <a:off x="3395165" y="4023241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83E947-F17F-4CDE-A218-9868AB3FC203}"/>
              </a:ext>
            </a:extLst>
          </p:cNvPr>
          <p:cNvGrpSpPr/>
          <p:nvPr/>
        </p:nvGrpSpPr>
        <p:grpSpPr>
          <a:xfrm>
            <a:off x="4138185" y="4116295"/>
            <a:ext cx="4392568" cy="546224"/>
            <a:chOff x="3851840" y="1356248"/>
            <a:chExt cx="4392568" cy="54622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D1C9DDE-81D2-4033-B7D1-FD7BFFDE242D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Jadwal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B53AD4-24BB-43C3-8B50-5CA3512EF054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--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0D025366-9A1C-487C-9C1F-A776D2573DE3}"/>
              </a:ext>
            </a:extLst>
          </p:cNvPr>
          <p:cNvSpPr txBox="1">
            <a:spLocks/>
          </p:cNvSpPr>
          <p:nvPr/>
        </p:nvSpPr>
        <p:spPr>
          <a:xfrm rot="16200000">
            <a:off x="167277" y="2283718"/>
            <a:ext cx="528535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64646"/>
                </a:solidFill>
                <a:latin typeface="Raleway SemiBold" pitchFamily="2" charset="0"/>
                <a:cs typeface="Arial" pitchFamily="34" charset="0"/>
              </a:rPr>
              <a:t>Daftar Isi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4FD5D534-AF73-4451-8C56-BE969D62B7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4569699"/>
                  </p:ext>
                </p:extLst>
              </p:nvPr>
            </p:nvGraphicFramePr>
            <p:xfrm>
              <a:off x="7611912" y="4115992"/>
              <a:ext cx="930349" cy="523321"/>
            </p:xfrm>
            <a:graphic>
              <a:graphicData uri="http://schemas.microsoft.com/office/powerpoint/2016/slidezoom">
                <pslz:sldZm>
                  <pslz:sldZmObj sldId="263" cId="0">
                    <pslz:zmPr id="{B7416B27-B443-4BA4-B416-8B78A2731AE1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0349" cy="5233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FD5D534-AF73-4451-8C56-BE969D62B7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11912" y="4115992"/>
                <a:ext cx="930349" cy="5233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2" name="Slide Zoom 61">
                <a:extLst>
                  <a:ext uri="{FF2B5EF4-FFF2-40B4-BE49-F238E27FC236}">
                    <a16:creationId xmlns:a16="http://schemas.microsoft.com/office/drawing/2014/main" id="{B8638C2A-FE03-480A-A929-B9D05AD751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6224770"/>
                  </p:ext>
                </p:extLst>
              </p:nvPr>
            </p:nvGraphicFramePr>
            <p:xfrm>
              <a:off x="7601451" y="3257312"/>
              <a:ext cx="940891" cy="529251"/>
            </p:xfrm>
            <a:graphic>
              <a:graphicData uri="http://schemas.microsoft.com/office/powerpoint/2016/slidezoom">
                <pslz:sldZm>
                  <pslz:sldZmObj sldId="264" cId="0">
                    <pslz:zmPr id="{64BC6525-9676-455F-B713-155748B10158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40891" cy="5292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2" name="Slide Zoom 61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B8638C2A-FE03-480A-A929-B9D05AD751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01451" y="3257312"/>
                <a:ext cx="940891" cy="5292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1792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3058065" y="838008"/>
            <a:ext cx="1714500" cy="9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 idx="2"/>
          </p:nvPr>
        </p:nvSpPr>
        <p:spPr>
          <a:xfrm>
            <a:off x="3332131" y="886167"/>
            <a:ext cx="4457700" cy="609600"/>
          </a:xfrm>
          <a:prstGeom prst="rect">
            <a:avLst/>
          </a:prstGeom>
        </p:spPr>
        <p:txBody>
          <a:bodyPr spcFirstLastPara="1" wrap="square" lIns="91425" tIns="91425" rIns="837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Latar Belakang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subTitle" idx="1"/>
          </p:nvPr>
        </p:nvSpPr>
        <p:spPr>
          <a:xfrm>
            <a:off x="3915314" y="1811208"/>
            <a:ext cx="4654527" cy="2394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Data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adalah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fakta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atau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kumpulan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dari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fakta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merupakan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hasil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dari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observasi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atau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pengukuran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(Landry et al., 1970)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Bekerja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dari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rumah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(WFH)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menyebabkan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kenaikan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tagihan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listrik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Mereka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bekerja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dari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kantor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(WFO) juga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mendapatkan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imbasnya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10440-01E3-4CD2-8EB7-034DC132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9" t="24394" b="22067"/>
          <a:stretch/>
        </p:blipFill>
        <p:spPr>
          <a:xfrm>
            <a:off x="749882" y="1811208"/>
            <a:ext cx="2806719" cy="234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D3B8400F-6258-4E82-A09E-EFA6B5FE64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5969127"/>
                  </p:ext>
                </p:extLst>
              </p:nvPr>
            </p:nvGraphicFramePr>
            <p:xfrm>
              <a:off x="8098246" y="4498908"/>
              <a:ext cx="956853" cy="538230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6853" cy="5382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3B8400F-6258-4E82-A09E-EFA6B5FE64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8246" y="4498908"/>
                <a:ext cx="956853" cy="5382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"/>
          <p:cNvSpPr txBox="1">
            <a:spLocks noGrp="1"/>
          </p:cNvSpPr>
          <p:nvPr>
            <p:ph type="title"/>
          </p:nvPr>
        </p:nvSpPr>
        <p:spPr>
          <a:xfrm>
            <a:off x="719325" y="47372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--</a:t>
            </a:r>
            <a:endParaRPr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8C39D423-1418-496B-8C4A-3CE1F2F722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4491063"/>
                  </p:ext>
                </p:extLst>
              </p:nvPr>
            </p:nvGraphicFramePr>
            <p:xfrm>
              <a:off x="8293100" y="4635500"/>
              <a:ext cx="736599" cy="414337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6599" cy="4143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C39D423-1418-496B-8C4A-3CE1F2F722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3100" y="4635500"/>
                <a:ext cx="736599" cy="4143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D4635F2F-D228-4123-A547-4E37B9B5F8D9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322344" y="2746099"/>
            <a:ext cx="2970756" cy="10695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6E97DA-9506-49CD-8249-89015374D99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397115" y="1676600"/>
            <a:ext cx="5264284" cy="106949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PLN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menurunkan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petugas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pencatat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meteran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selama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pandemi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Inovasi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alat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mencatat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meteran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listrik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pascabayar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5CF3A-0FD4-46E9-9DD6-5C17543AE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65" y="451117"/>
            <a:ext cx="4238142" cy="6096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6158FF5-88E6-485C-8482-6F19F7A6EF83}"/>
              </a:ext>
            </a:extLst>
          </p:cNvPr>
          <p:cNvGrpSpPr/>
          <p:nvPr/>
        </p:nvGrpSpPr>
        <p:grpSpPr>
          <a:xfrm>
            <a:off x="753831" y="1198750"/>
            <a:ext cx="2177355" cy="3175000"/>
            <a:chOff x="753831" y="1198750"/>
            <a:chExt cx="2177355" cy="3175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708F88-E929-46E5-82D7-CDEDE24AF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407" b="10499"/>
            <a:stretch/>
          </p:blipFill>
          <p:spPr>
            <a:xfrm>
              <a:off x="753831" y="1198750"/>
              <a:ext cx="2177355" cy="317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8E4DA9-2C4E-4E7E-B918-1948DFC31B38}"/>
                </a:ext>
              </a:extLst>
            </p:cNvPr>
            <p:cNvSpPr/>
            <p:nvPr/>
          </p:nvSpPr>
          <p:spPr>
            <a:xfrm>
              <a:off x="1594884" y="2571750"/>
              <a:ext cx="1169581" cy="1743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Fokus Penelitian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AC36CD-9A38-42CD-9A08-56FDE7166B59}"/>
              </a:ext>
            </a:extLst>
          </p:cNvPr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030905-B9E0-4C10-A85F-0931E81E2E1A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E97E5237-77CE-41DC-8BD3-55E44985775E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11B279-FC24-456A-B2F2-DF4D38843E81}"/>
              </a:ext>
            </a:extLst>
          </p:cNvPr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B763202-14CE-4E1B-BE82-0A115BFE82F4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56CCCC45-F978-46AD-A476-F7F90BE4FE7F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B08AF0-DF18-4699-970A-3C15293D120B}"/>
              </a:ext>
            </a:extLst>
          </p:cNvPr>
          <p:cNvGrpSpPr/>
          <p:nvPr/>
        </p:nvGrpSpPr>
        <p:grpSpPr>
          <a:xfrm rot="16200000">
            <a:off x="4232483" y="2980023"/>
            <a:ext cx="1008033" cy="1008033"/>
            <a:chOff x="3563888" y="1923678"/>
            <a:chExt cx="900000" cy="900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84080E-93D2-45C4-9707-54288086E847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02BEEC6F-7626-4F84-A082-23AFE746D8C3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3C470BE-1856-498E-BF37-7FD16339D641}"/>
              </a:ext>
            </a:extLst>
          </p:cNvPr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C683F3-3FF0-4285-ACED-C1573815899C}"/>
              </a:ext>
            </a:extLst>
          </p:cNvPr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DEB39E-D846-4CDD-AB25-F312F153A027}"/>
              </a:ext>
            </a:extLst>
          </p:cNvPr>
          <p:cNvSpPr txBox="1"/>
          <p:nvPr/>
        </p:nvSpPr>
        <p:spPr>
          <a:xfrm>
            <a:off x="4749719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E490F4C6-6D58-4ADF-B515-99C7A7AADDBC}"/>
              </a:ext>
            </a:extLst>
          </p:cNvPr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D05C524-606D-4915-B53F-F82B4EA5933A}"/>
              </a:ext>
            </a:extLst>
          </p:cNvPr>
          <p:cNvSpPr/>
          <p:nvPr/>
        </p:nvSpPr>
        <p:spPr>
          <a:xfrm rot="2700000">
            <a:off x="4431427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89D9338-4A67-4C2D-A15D-E73EBC711689}"/>
              </a:ext>
            </a:extLst>
          </p:cNvPr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858C8D-7DC7-4897-A02D-3356FCCA9BC9}"/>
              </a:ext>
            </a:extLst>
          </p:cNvPr>
          <p:cNvGrpSpPr/>
          <p:nvPr/>
        </p:nvGrpSpPr>
        <p:grpSpPr>
          <a:xfrm>
            <a:off x="0" y="1778520"/>
            <a:ext cx="3607207" cy="1309634"/>
            <a:chOff x="803640" y="3362835"/>
            <a:chExt cx="2059657" cy="130963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D8F417-5078-4A27-97B7-7D6763CE75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Bagaimana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merancang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sebuah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alat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dapat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mengubah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sebuah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gambar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menjadi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teks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dapat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membantu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mencatat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meteran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listrik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secara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real time?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eem Kufi" panose="020B0604020202020204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F00EF3-7512-42DC-B8B2-1CCC7A56BC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Rumusan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Masalah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eem Kufi" panose="020B0604020202020204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25C9698-9DAD-40AD-829B-005769A36FD8}"/>
              </a:ext>
            </a:extLst>
          </p:cNvPr>
          <p:cNvGrpSpPr/>
          <p:nvPr/>
        </p:nvGrpSpPr>
        <p:grpSpPr>
          <a:xfrm>
            <a:off x="0" y="3397963"/>
            <a:ext cx="4121693" cy="1109579"/>
            <a:chOff x="803640" y="3362835"/>
            <a:chExt cx="2059657" cy="110957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2E050D-DA0C-4202-B068-30DCACB4C7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Hasil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diharapkan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dari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penelitian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ini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yaitu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sebuah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alat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mampu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mengubah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gambar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menjadi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teks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dapat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digunakan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dalam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pencatatan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meteran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listrik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.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784289-08D4-434B-A7C0-7AD696FD6CB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Hasil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Diharapkan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eem Kufi" panose="020B0604020202020204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76C0A-B5E8-4F5B-941E-D90E5C8F18DE}"/>
              </a:ext>
            </a:extLst>
          </p:cNvPr>
          <p:cNvGrpSpPr/>
          <p:nvPr/>
        </p:nvGrpSpPr>
        <p:grpSpPr>
          <a:xfrm>
            <a:off x="5843097" y="1693456"/>
            <a:ext cx="3300903" cy="1509689"/>
            <a:chOff x="803640" y="3362835"/>
            <a:chExt cx="2059657" cy="150968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D5D060-6222-43F3-8D15-9D2ECF4093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Tujuan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dari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penelitian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ini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yaitu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untuk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menghasilkan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sebuah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alat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mampu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mengubah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gambar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menjadi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teks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yang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dapat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digunakan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dalam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pencatatan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meteran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listrik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.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E8B42E-8C62-4F66-831D-F85A7137A08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Tujuan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eem Kufi" panose="020B0604020202020204"/>
                  <a:cs typeface="Arial" pitchFamily="34" charset="0"/>
                </a:rPr>
                <a:t>Penelitian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eem Kufi" panose="020B0604020202020204"/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E1A01E-22AC-4BE1-82A3-FFF0A4108ED5}"/>
              </a:ext>
            </a:extLst>
          </p:cNvPr>
          <p:cNvSpPr/>
          <p:nvPr/>
        </p:nvSpPr>
        <p:spPr>
          <a:xfrm>
            <a:off x="6863976" y="1028698"/>
            <a:ext cx="1477926" cy="577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5" name="Slide Zoom 64">
                <a:extLst>
                  <a:ext uri="{FF2B5EF4-FFF2-40B4-BE49-F238E27FC236}">
                    <a16:creationId xmlns:a16="http://schemas.microsoft.com/office/drawing/2014/main" id="{AA28A9F3-EA24-4CB1-884F-05FD6FCD6B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0525154"/>
                  </p:ext>
                </p:extLst>
              </p:nvPr>
            </p:nvGraphicFramePr>
            <p:xfrm>
              <a:off x="8098246" y="4498908"/>
              <a:ext cx="956853" cy="538230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6853" cy="5382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5" name="Slide Zoom 6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A28A9F3-EA24-4CB1-884F-05FD6FCD6B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8246" y="4498908"/>
                <a:ext cx="956853" cy="5382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62;p39">
            <a:extLst>
              <a:ext uri="{FF2B5EF4-FFF2-40B4-BE49-F238E27FC236}">
                <a16:creationId xmlns:a16="http://schemas.microsoft.com/office/drawing/2014/main" id="{B68818E1-1044-4D5A-957A-BD3B24741105}"/>
              </a:ext>
            </a:extLst>
          </p:cNvPr>
          <p:cNvSpPr/>
          <p:nvPr/>
        </p:nvSpPr>
        <p:spPr>
          <a:xfrm rot="16200000">
            <a:off x="1092649" y="609942"/>
            <a:ext cx="100312" cy="1143601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491400" y="336799"/>
            <a:ext cx="2992200" cy="983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Rancangan</a:t>
            </a:r>
            <a:br>
              <a:rPr lang="en" dirty="0"/>
            </a:br>
            <a:r>
              <a:rPr lang="en" dirty="0"/>
              <a:t>Penelitian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5E9B2-3157-441D-8260-B9A64B89C643}"/>
              </a:ext>
            </a:extLst>
          </p:cNvPr>
          <p:cNvSpPr/>
          <p:nvPr/>
        </p:nvSpPr>
        <p:spPr>
          <a:xfrm>
            <a:off x="1091992" y="2306437"/>
            <a:ext cx="139286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em Kufi" panose="020B0604020202020204"/>
                <a:ea typeface="Source Sans Pro" panose="020B0503030403020204" pitchFamily="34" charset="0"/>
              </a:rPr>
              <a:t>Meteran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em Kufi" panose="020B0604020202020204"/>
              <a:ea typeface="Source Sans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8295DC-CA45-4ECA-9A27-5F828AEA1DEE}"/>
              </a:ext>
            </a:extLst>
          </p:cNvPr>
          <p:cNvSpPr/>
          <p:nvPr/>
        </p:nvSpPr>
        <p:spPr>
          <a:xfrm>
            <a:off x="2927994" y="1560193"/>
            <a:ext cx="1392865" cy="1953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em Kufi" panose="020B0604020202020204"/>
                <a:ea typeface="Source Sans Pro" panose="020B0503030403020204" pitchFamily="34" charset="0"/>
              </a:rPr>
              <a:t>Alat</a:t>
            </a: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em Kufi" panose="020B0604020202020204"/>
              <a:ea typeface="Source Sans Pro" panose="020B0503030403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em Kufi" panose="020B0604020202020204"/>
              <a:ea typeface="Source Sans Pro" panose="020B0503030403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em Kufi" panose="020B0604020202020204"/>
              <a:ea typeface="Source Sans Pro" panose="020B05030304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45A940-9C8A-4115-B396-5ED59B00B9C0}"/>
              </a:ext>
            </a:extLst>
          </p:cNvPr>
          <p:cNvSpPr/>
          <p:nvPr/>
        </p:nvSpPr>
        <p:spPr>
          <a:xfrm>
            <a:off x="6499749" y="3513409"/>
            <a:ext cx="1380235" cy="476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eem Kufi" panose="020B0604020202020204"/>
              </a:rPr>
              <a:t>PELANGGAN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69CDFE-00DD-49F2-877C-A538F266D98F}"/>
              </a:ext>
            </a:extLst>
          </p:cNvPr>
          <p:cNvSpPr/>
          <p:nvPr/>
        </p:nvSpPr>
        <p:spPr>
          <a:xfrm>
            <a:off x="6654759" y="2294474"/>
            <a:ext cx="1057619" cy="4723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eem Kufi" panose="020B0604020202020204"/>
              </a:rPr>
              <a:t>CLOUD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7" name="Slide Zoom 56">
                <a:extLst>
                  <a:ext uri="{FF2B5EF4-FFF2-40B4-BE49-F238E27FC236}">
                    <a16:creationId xmlns:a16="http://schemas.microsoft.com/office/drawing/2014/main" id="{608A204D-4686-42EF-9488-678ED819E8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2893345"/>
                  </p:ext>
                </p:extLst>
              </p:nvPr>
            </p:nvGraphicFramePr>
            <p:xfrm>
              <a:off x="7776176" y="459367"/>
              <a:ext cx="656761" cy="369428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56761" cy="3694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7" name="Slide Zoom 5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08A204D-4686-42EF-9488-678ED819E8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176" y="459367"/>
                <a:ext cx="656761" cy="3694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2650A7A-8CF2-44C0-9F11-53F520DA1BD5}"/>
              </a:ext>
            </a:extLst>
          </p:cNvPr>
          <p:cNvSpPr/>
          <p:nvPr/>
        </p:nvSpPr>
        <p:spPr>
          <a:xfrm>
            <a:off x="4849668" y="2305107"/>
            <a:ext cx="12762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em Kufi" panose="020B0604020202020204"/>
                <a:ea typeface="Source Sans Pro" panose="020B0503030403020204" pitchFamily="34" charset="0"/>
              </a:rPr>
              <a:t>PLN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A8C98-A963-4E22-B263-050322C22ADB}"/>
              </a:ext>
            </a:extLst>
          </p:cNvPr>
          <p:cNvSpPr/>
          <p:nvPr/>
        </p:nvSpPr>
        <p:spPr>
          <a:xfrm>
            <a:off x="3079965" y="2221354"/>
            <a:ext cx="1057619" cy="472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eem Kufi" panose="020B0604020202020204"/>
              </a:rPr>
              <a:t>KAMERA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EF765-178C-43BB-BD6B-FCE794766067}"/>
              </a:ext>
            </a:extLst>
          </p:cNvPr>
          <p:cNvSpPr/>
          <p:nvPr/>
        </p:nvSpPr>
        <p:spPr>
          <a:xfrm>
            <a:off x="3079964" y="2777413"/>
            <a:ext cx="1057619" cy="472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eem Kufi" panose="020B0604020202020204"/>
              </a:rPr>
              <a:t>OCR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7177AE-A63D-472A-B091-9C136C69BC2A}"/>
              </a:ext>
            </a:extLst>
          </p:cNvPr>
          <p:cNvCxnSpPr>
            <a:stCxn id="3" idx="3"/>
            <a:endCxn id="27" idx="1"/>
          </p:cNvCxnSpPr>
          <p:nvPr/>
        </p:nvCxnSpPr>
        <p:spPr>
          <a:xfrm>
            <a:off x="2484857" y="2535037"/>
            <a:ext cx="443137" cy="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F182CE-5950-4E82-BDD4-F6B6B0D35B86}"/>
              </a:ext>
            </a:extLst>
          </p:cNvPr>
          <p:cNvCxnSpPr>
            <a:stCxn id="27" idx="3"/>
            <a:endCxn id="16" idx="1"/>
          </p:cNvCxnSpPr>
          <p:nvPr/>
        </p:nvCxnSpPr>
        <p:spPr>
          <a:xfrm flipV="1">
            <a:off x="4320859" y="2533707"/>
            <a:ext cx="528809" cy="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BF1400-B99F-4E01-B173-A1BBF861C1D4}"/>
              </a:ext>
            </a:extLst>
          </p:cNvPr>
          <p:cNvCxnSpPr>
            <a:stCxn id="16" idx="3"/>
            <a:endCxn id="37" idx="1"/>
          </p:cNvCxnSpPr>
          <p:nvPr/>
        </p:nvCxnSpPr>
        <p:spPr>
          <a:xfrm flipV="1">
            <a:off x="6125950" y="2530627"/>
            <a:ext cx="528809" cy="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062E0-42A3-495A-A3B5-89976B121B47}"/>
              </a:ext>
            </a:extLst>
          </p:cNvPr>
          <p:cNvCxnSpPr>
            <a:stCxn id="33" idx="0"/>
            <a:endCxn id="37" idx="2"/>
          </p:cNvCxnSpPr>
          <p:nvPr/>
        </p:nvCxnSpPr>
        <p:spPr>
          <a:xfrm flipH="1" flipV="1">
            <a:off x="7183569" y="2766780"/>
            <a:ext cx="6298" cy="74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533625" y="946025"/>
            <a:ext cx="40512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Opsi penyelesaian:</a:t>
            </a:r>
            <a:endParaRPr sz="2800" dirty="0"/>
          </a:p>
        </p:txBody>
      </p:sp>
      <p:sp>
        <p:nvSpPr>
          <p:cNvPr id="202" name="Google Shape;202;p35"/>
          <p:cNvSpPr txBox="1">
            <a:spLocks noGrp="1"/>
          </p:cNvSpPr>
          <p:nvPr>
            <p:ph type="title" idx="2"/>
          </p:nvPr>
        </p:nvSpPr>
        <p:spPr>
          <a:xfrm>
            <a:off x="305025" y="1867600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1476375" y="1801850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Gambar</a:t>
            </a:r>
            <a:endParaRPr dirty="0"/>
          </a:p>
        </p:txBody>
      </p:sp>
      <p:sp>
        <p:nvSpPr>
          <p:cNvPr id="204" name="Google Shape;204;p35"/>
          <p:cNvSpPr txBox="1">
            <a:spLocks noGrp="1"/>
          </p:cNvSpPr>
          <p:nvPr>
            <p:ph type="subTitle" idx="3"/>
          </p:nvPr>
        </p:nvSpPr>
        <p:spPr>
          <a:xfrm>
            <a:off x="1476374" y="2097125"/>
            <a:ext cx="5303173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Gambar meteran dari pelanggan dikirim ke PLN</a:t>
            </a:r>
            <a:endParaRPr dirty="0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 idx="4"/>
          </p:nvPr>
        </p:nvSpPr>
        <p:spPr>
          <a:xfrm>
            <a:off x="305025" y="3534475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ubTitle" idx="5"/>
          </p:nvPr>
        </p:nvSpPr>
        <p:spPr>
          <a:xfrm>
            <a:off x="1476375" y="3468725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Data</a:t>
            </a:r>
            <a:endParaRPr dirty="0"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6"/>
          </p:nvPr>
        </p:nvSpPr>
        <p:spPr>
          <a:xfrm>
            <a:off x="1476375" y="3764000"/>
            <a:ext cx="5303172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Sudah</a:t>
            </a:r>
            <a:r>
              <a:rPr lang="en" dirty="0"/>
              <a:t> berupa data atau gambar yang telah dikonversi menjadi angka kemudian dari pelanggkan dikirim ke PLN</a:t>
            </a:r>
            <a:endParaRPr dirty="0"/>
          </a:p>
        </p:txBody>
      </p:sp>
      <p:sp>
        <p:nvSpPr>
          <p:cNvPr id="214" name="Google Shape;214;p35"/>
          <p:cNvSpPr/>
          <p:nvPr/>
        </p:nvSpPr>
        <p:spPr>
          <a:xfrm>
            <a:off x="1371600" y="1867627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5"/>
          <p:cNvSpPr/>
          <p:nvPr/>
        </p:nvSpPr>
        <p:spPr>
          <a:xfrm>
            <a:off x="1371600" y="3534502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3BA676CF-7D59-4253-A1AA-3FBCCCBF4F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7355948"/>
                  </p:ext>
                </p:extLst>
              </p:nvPr>
            </p:nvGraphicFramePr>
            <p:xfrm>
              <a:off x="7885354" y="4375675"/>
              <a:ext cx="1004645" cy="565113"/>
            </p:xfrm>
            <a:graphic>
              <a:graphicData uri="http://schemas.microsoft.com/office/powerpoint/2016/slidezoom">
                <pslz:sldZm>
                  <pslz:sldZmObj sldId="303" cId="2538179291">
                    <pslz:zmPr id="{25D6E091-C2FA-4397-A3CD-CD423C8A9C7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4645" cy="565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BA676CF-7D59-4253-A1AA-3FBCCCBF4F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5354" y="4375675"/>
                <a:ext cx="1004645" cy="565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4A0584B-47A6-44BE-9406-6391DB91B9A7}"/>
              </a:ext>
            </a:extLst>
          </p:cNvPr>
          <p:cNvGrpSpPr/>
          <p:nvPr/>
        </p:nvGrpSpPr>
        <p:grpSpPr>
          <a:xfrm>
            <a:off x="5991593" y="946025"/>
            <a:ext cx="2407437" cy="2407437"/>
            <a:chOff x="5991593" y="946025"/>
            <a:chExt cx="2407437" cy="24074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173D55-D544-488A-BE2D-EE01B662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1593" y="946025"/>
              <a:ext cx="2407437" cy="2407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42BD49-BE18-4DA4-BEA2-5C47681BF3B9}"/>
                </a:ext>
              </a:extLst>
            </p:cNvPr>
            <p:cNvSpPr/>
            <p:nvPr/>
          </p:nvSpPr>
          <p:spPr>
            <a:xfrm>
              <a:off x="6629400" y="2708800"/>
              <a:ext cx="939800" cy="2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549875" y="306079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Diagram Alir Penelitian</a:t>
            </a:r>
            <a:endParaRPr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2B0F48-B0C2-4F39-B3B4-58DD83E44431}"/>
              </a:ext>
            </a:extLst>
          </p:cNvPr>
          <p:cNvSpPr/>
          <p:nvPr/>
        </p:nvSpPr>
        <p:spPr>
          <a:xfrm>
            <a:off x="4012019" y="862813"/>
            <a:ext cx="1483299" cy="30300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Mulai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762BEC-1FF5-47B7-A4F2-21F974FD0282}"/>
              </a:ext>
            </a:extLst>
          </p:cNvPr>
          <p:cNvSpPr/>
          <p:nvPr/>
        </p:nvSpPr>
        <p:spPr>
          <a:xfrm>
            <a:off x="4020477" y="4753708"/>
            <a:ext cx="1483299" cy="30300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Selesai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6E056-BE2C-4DB7-9785-240B0F7AEE98}"/>
              </a:ext>
            </a:extLst>
          </p:cNvPr>
          <p:cNvSpPr/>
          <p:nvPr/>
        </p:nvSpPr>
        <p:spPr>
          <a:xfrm>
            <a:off x="3627128" y="1257814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Studi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Kepustakaan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3EFEB-7020-4816-ADE9-BA82CBE541A7}"/>
              </a:ext>
            </a:extLst>
          </p:cNvPr>
          <p:cNvSpPr/>
          <p:nvPr/>
        </p:nvSpPr>
        <p:spPr>
          <a:xfrm>
            <a:off x="3626908" y="1651269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Penentuan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Pemodelan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38EF03-4EAB-41DF-8070-9BFD978760A9}"/>
              </a:ext>
            </a:extLst>
          </p:cNvPr>
          <p:cNvSpPr/>
          <p:nvPr/>
        </p:nvSpPr>
        <p:spPr>
          <a:xfrm>
            <a:off x="3626908" y="2031616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Pengujian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OCR di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Matlab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D34673-32C2-4018-9134-9C0957E5CBAA}"/>
              </a:ext>
            </a:extLst>
          </p:cNvPr>
          <p:cNvSpPr/>
          <p:nvPr/>
        </p:nvSpPr>
        <p:spPr>
          <a:xfrm>
            <a:off x="3629290" y="2414873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Pembuatan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4780FE-9462-4DEC-B632-CA9D853199D6}"/>
              </a:ext>
            </a:extLst>
          </p:cNvPr>
          <p:cNvSpPr/>
          <p:nvPr/>
        </p:nvSpPr>
        <p:spPr>
          <a:xfrm>
            <a:off x="3632486" y="3938890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Analisis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C504A-FB52-46A0-BB92-8249E2EAAAA9}"/>
              </a:ext>
            </a:extLst>
          </p:cNvPr>
          <p:cNvSpPr/>
          <p:nvPr/>
        </p:nvSpPr>
        <p:spPr>
          <a:xfrm>
            <a:off x="3634053" y="4342504"/>
            <a:ext cx="2248843" cy="303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Penarikan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Kesimpulan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B47B3F8-B9B8-43E3-875F-40473B615696}"/>
              </a:ext>
            </a:extLst>
          </p:cNvPr>
          <p:cNvSpPr/>
          <p:nvPr/>
        </p:nvSpPr>
        <p:spPr>
          <a:xfrm>
            <a:off x="3495418" y="2855789"/>
            <a:ext cx="2517023" cy="945192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Pengujian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Alat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5A5F75-AD67-4EBB-89F1-FE1368AAC2D3}"/>
              </a:ext>
            </a:extLst>
          </p:cNvPr>
          <p:cNvCxnSpPr>
            <a:stCxn id="8" idx="1"/>
            <a:endCxn id="25" idx="1"/>
          </p:cNvCxnSpPr>
          <p:nvPr/>
        </p:nvCxnSpPr>
        <p:spPr>
          <a:xfrm rot="10800000" flipH="1">
            <a:off x="3495418" y="2183121"/>
            <a:ext cx="131490" cy="1145265"/>
          </a:xfrm>
          <a:prstGeom prst="bentConnector3">
            <a:avLst>
              <a:gd name="adj1" fmla="val -1028634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CC4A0C-2E7A-41C0-9365-FF8B3D7EA36D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4751550" y="1165821"/>
            <a:ext cx="2119" cy="9199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7FDAAD-0FDF-4AD9-9B1D-47ED74A38367}"/>
              </a:ext>
            </a:extLst>
          </p:cNvPr>
          <p:cNvCxnSpPr>
            <a:stCxn id="7" idx="2"/>
            <a:endCxn id="24" idx="0"/>
          </p:cNvCxnSpPr>
          <p:nvPr/>
        </p:nvCxnSpPr>
        <p:spPr>
          <a:xfrm flipH="1">
            <a:off x="4751330" y="1560822"/>
            <a:ext cx="220" cy="9044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F9898A-AC92-4D63-A86E-EA1EA055C503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4751330" y="1954277"/>
            <a:ext cx="0" cy="7733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3FF2C0-FB4B-4894-A491-81B060CB3214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>
            <a:off x="4751330" y="2334624"/>
            <a:ext cx="2382" cy="8024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37151F-610F-4893-9687-C6F3E0B5C3F7}"/>
              </a:ext>
            </a:extLst>
          </p:cNvPr>
          <p:cNvCxnSpPr>
            <a:stCxn id="26" idx="2"/>
            <a:endCxn id="8" idx="0"/>
          </p:cNvCxnSpPr>
          <p:nvPr/>
        </p:nvCxnSpPr>
        <p:spPr>
          <a:xfrm>
            <a:off x="4753712" y="2717881"/>
            <a:ext cx="218" cy="13790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71117F-0322-490D-A7BB-42E54B7125DE}"/>
              </a:ext>
            </a:extLst>
          </p:cNvPr>
          <p:cNvCxnSpPr>
            <a:stCxn id="8" idx="2"/>
            <a:endCxn id="27" idx="0"/>
          </p:cNvCxnSpPr>
          <p:nvPr/>
        </p:nvCxnSpPr>
        <p:spPr>
          <a:xfrm>
            <a:off x="4753930" y="3800981"/>
            <a:ext cx="2978" cy="1379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43C25-495B-419A-9162-9DC00A0A9673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4756908" y="4241898"/>
            <a:ext cx="1567" cy="10060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5CE201-48E6-40FE-8BB9-769AF1D6C36F}"/>
              </a:ext>
            </a:extLst>
          </p:cNvPr>
          <p:cNvCxnSpPr>
            <a:stCxn id="28" idx="2"/>
            <a:endCxn id="22" idx="0"/>
          </p:cNvCxnSpPr>
          <p:nvPr/>
        </p:nvCxnSpPr>
        <p:spPr>
          <a:xfrm>
            <a:off x="4758475" y="4645512"/>
            <a:ext cx="3652" cy="10819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596933B-BD94-4E3D-A964-E7FCEF77AEB3}"/>
              </a:ext>
            </a:extLst>
          </p:cNvPr>
          <p:cNvSpPr txBox="1"/>
          <p:nvPr/>
        </p:nvSpPr>
        <p:spPr>
          <a:xfrm>
            <a:off x="3749038" y="3663359"/>
            <a:ext cx="111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eem Kufi" panose="020B0604020202020204"/>
              </a:rPr>
              <a:t>Berhasil</a:t>
            </a:r>
            <a:endParaRPr lang="en-US" dirty="0">
              <a:latin typeface="Reem Kufi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BCDE9B-2844-41FC-8486-EEFEC31BF126}"/>
              </a:ext>
            </a:extLst>
          </p:cNvPr>
          <p:cNvSpPr txBox="1"/>
          <p:nvPr/>
        </p:nvSpPr>
        <p:spPr>
          <a:xfrm>
            <a:off x="2202000" y="3020608"/>
            <a:ext cx="111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eem Kufi" panose="020B0604020202020204"/>
              </a:rPr>
              <a:t>Gagal</a:t>
            </a:r>
            <a:endParaRPr lang="en-US" dirty="0">
              <a:latin typeface="Reem Kufi" panose="020B0604020202020204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6" name="Slide Zoom 125">
                <a:extLst>
                  <a:ext uri="{FF2B5EF4-FFF2-40B4-BE49-F238E27FC236}">
                    <a16:creationId xmlns:a16="http://schemas.microsoft.com/office/drawing/2014/main" id="{1DC436EA-A9CB-4BD0-9766-1E8559728D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0525154"/>
                  </p:ext>
                </p:extLst>
              </p:nvPr>
            </p:nvGraphicFramePr>
            <p:xfrm>
              <a:off x="8098246" y="4498908"/>
              <a:ext cx="956853" cy="538230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6853" cy="5382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6" name="Slide Zoom 12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DC436EA-A9CB-4BD0-9766-1E8559728D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8246" y="4498908"/>
                <a:ext cx="956853" cy="5382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3679091" y="476202"/>
            <a:ext cx="476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Jadwal Penelitian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C212FF-2F0D-45ED-A94E-610E8DA40489}"/>
              </a:ext>
            </a:extLst>
          </p:cNvPr>
          <p:cNvGrpSpPr/>
          <p:nvPr/>
        </p:nvGrpSpPr>
        <p:grpSpPr>
          <a:xfrm>
            <a:off x="414670" y="1428319"/>
            <a:ext cx="8028500" cy="2669700"/>
            <a:chOff x="-191394" y="1428319"/>
            <a:chExt cx="8028500" cy="2669700"/>
          </a:xfrm>
        </p:grpSpPr>
        <p:cxnSp>
          <p:nvCxnSpPr>
            <p:cNvPr id="270" name="Google Shape;270;p40"/>
            <p:cNvCxnSpPr/>
            <p:nvPr/>
          </p:nvCxnSpPr>
          <p:spPr>
            <a:xfrm rot="10800000">
              <a:off x="2321803" y="2593219"/>
              <a:ext cx="550397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40"/>
            <p:cNvCxnSpPr/>
            <p:nvPr/>
          </p:nvCxnSpPr>
          <p:spPr>
            <a:xfrm rot="10800000">
              <a:off x="2321803" y="2161134"/>
              <a:ext cx="550397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40"/>
            <p:cNvCxnSpPr/>
            <p:nvPr/>
          </p:nvCxnSpPr>
          <p:spPr>
            <a:xfrm rot="10800000">
              <a:off x="2321803" y="3025317"/>
              <a:ext cx="550397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3" name="Google Shape;273;p40"/>
            <p:cNvSpPr txBox="1"/>
            <p:nvPr/>
          </p:nvSpPr>
          <p:spPr>
            <a:xfrm flipH="1">
              <a:off x="2321039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FEB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sp>
          <p:nvSpPr>
            <p:cNvPr id="274" name="Google Shape;274;p40"/>
            <p:cNvSpPr txBox="1"/>
            <p:nvPr/>
          </p:nvSpPr>
          <p:spPr>
            <a:xfrm flipH="1">
              <a:off x="3262835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MAR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sp>
          <p:nvSpPr>
            <p:cNvPr id="275" name="Google Shape;275;p40"/>
            <p:cNvSpPr txBox="1"/>
            <p:nvPr/>
          </p:nvSpPr>
          <p:spPr>
            <a:xfrm flipH="1">
              <a:off x="4204632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APR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sp>
          <p:nvSpPr>
            <p:cNvPr id="276" name="Google Shape;276;p40"/>
            <p:cNvSpPr txBox="1"/>
            <p:nvPr/>
          </p:nvSpPr>
          <p:spPr>
            <a:xfrm flipH="1">
              <a:off x="5146429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MEI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2320336" y="2520467"/>
              <a:ext cx="867113" cy="143142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 txBox="1"/>
            <p:nvPr/>
          </p:nvSpPr>
          <p:spPr>
            <a:xfrm flipH="1">
              <a:off x="276447" y="1983818"/>
              <a:ext cx="1837293" cy="307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Studi Kepustakaan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3" name="Google Shape;283;p40"/>
            <p:cNvSpPr txBox="1"/>
            <p:nvPr/>
          </p:nvSpPr>
          <p:spPr>
            <a:xfrm flipH="1">
              <a:off x="-191394" y="2439772"/>
              <a:ext cx="2305134" cy="307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Pengujian Algoritma OCR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4" name="Google Shape;284;p40"/>
            <p:cNvSpPr txBox="1"/>
            <p:nvPr/>
          </p:nvSpPr>
          <p:spPr>
            <a:xfrm flipH="1">
              <a:off x="563526" y="2864066"/>
              <a:ext cx="1542487" cy="307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Pembuatan Alat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5" name="Google Shape;285;p40"/>
            <p:cNvSpPr txBox="1"/>
            <p:nvPr/>
          </p:nvSpPr>
          <p:spPr>
            <a:xfrm flipH="1">
              <a:off x="6088226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JUNI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sp>
          <p:nvSpPr>
            <p:cNvPr id="286" name="Google Shape;286;p40"/>
            <p:cNvSpPr txBox="1"/>
            <p:nvPr/>
          </p:nvSpPr>
          <p:spPr>
            <a:xfrm flipH="1">
              <a:off x="7030023" y="1428319"/>
              <a:ext cx="795748" cy="361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eem Kufi"/>
                  <a:ea typeface="Reem Kufi"/>
                  <a:cs typeface="Reem Kufi"/>
                  <a:sym typeface="Reem Kufi"/>
                </a:rPr>
                <a:t>JULI</a:t>
              </a:r>
              <a:endParaRPr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endParaRPr>
            </a:p>
          </p:txBody>
        </p:sp>
        <p:cxnSp>
          <p:nvCxnSpPr>
            <p:cNvPr id="287" name="Google Shape;287;p40"/>
            <p:cNvCxnSpPr/>
            <p:nvPr/>
          </p:nvCxnSpPr>
          <p:spPr>
            <a:xfrm rot="10800000">
              <a:off x="2321803" y="3945643"/>
              <a:ext cx="550397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40"/>
            <p:cNvCxnSpPr/>
            <p:nvPr/>
          </p:nvCxnSpPr>
          <p:spPr>
            <a:xfrm rot="10800000">
              <a:off x="2321803" y="3513558"/>
              <a:ext cx="550397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0" name="Google Shape;290;p40"/>
            <p:cNvSpPr/>
            <p:nvPr/>
          </p:nvSpPr>
          <p:spPr>
            <a:xfrm>
              <a:off x="2309703" y="2537412"/>
              <a:ext cx="1748880" cy="1431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2309703" y="2087191"/>
              <a:ext cx="895016" cy="1431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40"/>
            <p:cNvSpPr txBox="1"/>
            <p:nvPr/>
          </p:nvSpPr>
          <p:spPr>
            <a:xfrm flipH="1">
              <a:off x="393405" y="3338388"/>
              <a:ext cx="1709412" cy="358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Pengujian Alat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6" name="Google Shape;296;p40"/>
            <p:cNvSpPr txBox="1"/>
            <p:nvPr/>
          </p:nvSpPr>
          <p:spPr>
            <a:xfrm flipH="1">
              <a:off x="563522" y="3791009"/>
              <a:ext cx="1542487" cy="307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Penulisan Skripsi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Google Shape;290;p40">
              <a:extLst>
                <a:ext uri="{FF2B5EF4-FFF2-40B4-BE49-F238E27FC236}">
                  <a16:creationId xmlns:a16="http://schemas.microsoft.com/office/drawing/2014/main" id="{52E9083F-2300-4333-A68A-FBE4A04E1E54}"/>
                </a:ext>
              </a:extLst>
            </p:cNvPr>
            <p:cNvSpPr/>
            <p:nvPr/>
          </p:nvSpPr>
          <p:spPr>
            <a:xfrm>
              <a:off x="4204632" y="2952553"/>
              <a:ext cx="1748880" cy="1431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0;p40">
              <a:extLst>
                <a:ext uri="{FF2B5EF4-FFF2-40B4-BE49-F238E27FC236}">
                  <a16:creationId xmlns:a16="http://schemas.microsoft.com/office/drawing/2014/main" id="{E3EB12DA-CAEF-475F-825D-DFD970FF173C}"/>
                </a:ext>
              </a:extLst>
            </p:cNvPr>
            <p:cNvSpPr/>
            <p:nvPr/>
          </p:nvSpPr>
          <p:spPr>
            <a:xfrm>
              <a:off x="5146429" y="3442138"/>
              <a:ext cx="1748880" cy="1431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0;p40">
              <a:extLst>
                <a:ext uri="{FF2B5EF4-FFF2-40B4-BE49-F238E27FC236}">
                  <a16:creationId xmlns:a16="http://schemas.microsoft.com/office/drawing/2014/main" id="{CB6EE627-03F8-4A5F-BCF6-8394511F1C6E}"/>
                </a:ext>
              </a:extLst>
            </p:cNvPr>
            <p:cNvSpPr/>
            <p:nvPr/>
          </p:nvSpPr>
          <p:spPr>
            <a:xfrm>
              <a:off x="6088226" y="3873774"/>
              <a:ext cx="1748880" cy="1431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229;p37">
            <a:extLst>
              <a:ext uri="{FF2B5EF4-FFF2-40B4-BE49-F238E27FC236}">
                <a16:creationId xmlns:a16="http://schemas.microsoft.com/office/drawing/2014/main" id="{AC387776-6B61-4A28-B8E5-7D5578F11C70}"/>
              </a:ext>
            </a:extLst>
          </p:cNvPr>
          <p:cNvSpPr/>
          <p:nvPr/>
        </p:nvSpPr>
        <p:spPr>
          <a:xfrm rot="5400000">
            <a:off x="7697255" y="372871"/>
            <a:ext cx="26525" cy="1264205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263F70F3-E9FA-4F52-BFF7-058ABAF63E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0525154"/>
                  </p:ext>
                </p:extLst>
              </p:nvPr>
            </p:nvGraphicFramePr>
            <p:xfrm>
              <a:off x="8098246" y="4498908"/>
              <a:ext cx="956853" cy="538230"/>
            </p:xfrm>
            <a:graphic>
              <a:graphicData uri="http://schemas.microsoft.com/office/powerpoint/2016/slidezoom">
                <pslz:sldZm>
                  <pslz:sldZmObj sldId="303" cId="2538179291">
                    <pslz:zmPr id="{6685A5BF-69CE-453D-A904-96D6148AEA7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6853" cy="5382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Slide Zoom 2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3F70F3-E9FA-4F52-BFF7-058ABAF63E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8246" y="4498908"/>
                <a:ext cx="956853" cy="5382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imple Meeting by Slidesgo">
  <a:themeElements>
    <a:clrScheme name="Simple Light">
      <a:dk1>
        <a:srgbClr val="000000"/>
      </a:dk1>
      <a:lt1>
        <a:srgbClr val="FFFFFF"/>
      </a:lt1>
      <a:dk2>
        <a:srgbClr val="637B7F"/>
      </a:dk2>
      <a:lt2>
        <a:srgbClr val="EBB55A"/>
      </a:lt2>
      <a:accent1>
        <a:srgbClr val="D84E2E"/>
      </a:accent1>
      <a:accent2>
        <a:srgbClr val="637B7F"/>
      </a:accent2>
      <a:accent3>
        <a:srgbClr val="EBB55A"/>
      </a:accent3>
      <a:accent4>
        <a:srgbClr val="D84E2E"/>
      </a:accent4>
      <a:accent5>
        <a:srgbClr val="637B7F"/>
      </a:accent5>
      <a:accent6>
        <a:srgbClr val="EBB5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285</Words>
  <Application>Microsoft Office PowerPoint</Application>
  <PresentationFormat>On-screen Show (16:9)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Sans Pro</vt:lpstr>
      <vt:lpstr>Raleway Medium</vt:lpstr>
      <vt:lpstr>Reem Kufi</vt:lpstr>
      <vt:lpstr>Raleway SemiBold</vt:lpstr>
      <vt:lpstr>Arial</vt:lpstr>
      <vt:lpstr>Simple Meeting by Slidesgo</vt:lpstr>
      <vt:lpstr>Perancangan Alat Pencatat Meteran Listrik Pascabayar dengan Menggunakan Algoritma Optical Characteristic Recognition (OCR)</vt:lpstr>
      <vt:lpstr>PowerPoint Presentation</vt:lpstr>
      <vt:lpstr>01</vt:lpstr>
      <vt:lpstr>--</vt:lpstr>
      <vt:lpstr>Fokus Penelitian</vt:lpstr>
      <vt:lpstr>Rancangan Penelitian</vt:lpstr>
      <vt:lpstr>Opsi penyelesaian:</vt:lpstr>
      <vt:lpstr>Diagram Alir Penelitian</vt:lpstr>
      <vt:lpstr>Jadwal Penelitian</vt:lpstr>
      <vt:lpstr>SUCIATI,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Belum Ada Judul</dc:title>
  <dc:creator>SUCIATI</dc:creator>
  <cp:lastModifiedBy>SUCIATI</cp:lastModifiedBy>
  <cp:revision>36</cp:revision>
  <dcterms:modified xsi:type="dcterms:W3CDTF">2021-01-22T00:34:48Z</dcterms:modified>
</cp:coreProperties>
</file>