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4"/>
  </p:notesMasterIdLst>
  <p:sldIdLst>
    <p:sldId id="256" r:id="rId5"/>
    <p:sldId id="530" r:id="rId6"/>
    <p:sldId id="532" r:id="rId7"/>
    <p:sldId id="533" r:id="rId8"/>
    <p:sldId id="541" r:id="rId9"/>
    <p:sldId id="525" r:id="rId10"/>
    <p:sldId id="531" r:id="rId11"/>
    <p:sldId id="259" r:id="rId12"/>
    <p:sldId id="303" r:id="rId13"/>
    <p:sldId id="279" r:id="rId14"/>
    <p:sldId id="542" r:id="rId15"/>
    <p:sldId id="543" r:id="rId16"/>
    <p:sldId id="545" r:id="rId17"/>
    <p:sldId id="515" r:id="rId18"/>
    <p:sldId id="547" r:id="rId19"/>
    <p:sldId id="544" r:id="rId20"/>
    <p:sldId id="263" r:id="rId21"/>
    <p:sldId id="534" r:id="rId22"/>
    <p:sldId id="548" r:id="rId23"/>
    <p:sldId id="535" r:id="rId24"/>
    <p:sldId id="536" r:id="rId25"/>
    <p:sldId id="546" r:id="rId26"/>
    <p:sldId id="495" r:id="rId27"/>
    <p:sldId id="537" r:id="rId28"/>
    <p:sldId id="494" r:id="rId29"/>
    <p:sldId id="482" r:id="rId30"/>
    <p:sldId id="538" r:id="rId31"/>
    <p:sldId id="539" r:id="rId32"/>
    <p:sldId id="54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3333" autoAdjust="0"/>
  </p:normalViewPr>
  <p:slideViewPr>
    <p:cSldViewPr snapToGrid="0">
      <p:cViewPr>
        <p:scale>
          <a:sx n="78" d="100"/>
          <a:sy n="78" d="100"/>
        </p:scale>
        <p:origin x="150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644B1-A651-4B3C-A26A-B38B0E0B286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DEF9-5BB1-498F-A0D1-71B7EDF2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8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2A8-10ED-4352-B6FE-9315030DCF3E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0E7B-1F51-44E5-AB77-0B92986D7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0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A1A0-95CA-4B76-95A0-6B7B1C54562A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0E7B-1F51-44E5-AB77-0B92986D7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6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D73F-C334-4443-99EC-2B2C7188A01F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0E7B-1F51-44E5-AB77-0B92986D7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3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BE18-5A62-474C-A749-48FE4FE07E4C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0E7B-1F51-44E5-AB77-0B92986D7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7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411A-477A-4B00-B557-65E8D0EF1EFC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0E7B-1F51-44E5-AB77-0B92986D7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3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9DFA-9409-4098-8489-2B4D5E2D1940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0E7B-1F51-44E5-AB77-0B92986D7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9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F2B2-F864-478B-BD9F-B55B32BAAFAF}" type="datetime1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0E7B-1F51-44E5-AB77-0B92986D7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4442-5CAB-4244-BBE3-A2FD2F3FBC22}" type="datetime1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0E7B-1F51-44E5-AB77-0B92986D7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531E-F230-4493-9919-9BE1656074E3}" type="datetime1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0E7B-1F51-44E5-AB77-0B92986D7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8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D580-C958-43AD-A6AD-BF718600183A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0E7B-1F51-44E5-AB77-0B92986D7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4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0FBB5-EEF0-46F0-ABCF-820338D974DC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0E7B-1F51-44E5-AB77-0B92986D7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9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3CCD9-D453-4C4E-ABD0-921641CFDA95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C0E7B-1F51-44E5-AB77-0B92986D7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743" y="543921"/>
            <a:ext cx="7772400" cy="2387600"/>
          </a:xfrm>
        </p:spPr>
        <p:txBody>
          <a:bodyPr>
            <a:normAutofit/>
          </a:bodyPr>
          <a:lstStyle/>
          <a:p>
            <a:r>
              <a:rPr lang="en-US" sz="3600" b="1" err="1"/>
              <a:t>Presentasi</a:t>
            </a:r>
            <a:r>
              <a:rPr lang="en-US" sz="3600" b="1"/>
              <a:t> </a:t>
            </a:r>
            <a:r>
              <a:rPr lang="en-US" sz="3600" b="1" smtClean="0"/>
              <a:t>Seminar </a:t>
            </a:r>
            <a:r>
              <a:rPr lang="en-US" sz="3600" b="1" smtClean="0"/>
              <a:t>Proposal</a:t>
            </a:r>
            <a:br>
              <a:rPr lang="en-US" sz="3600" b="1" smtClean="0"/>
            </a:br>
            <a:r>
              <a:rPr lang="en-US" sz="3600" b="1"/>
              <a:t/>
            </a:r>
            <a:br>
              <a:rPr lang="en-US" sz="3600" b="1"/>
            </a:br>
            <a:r>
              <a:rPr lang="en-US" sz="2800" b="1" smtClean="0"/>
              <a:t>Optimasi Jaringan Transmisi</a:t>
            </a:r>
            <a:br>
              <a:rPr lang="en-US" sz="2800" b="1" smtClean="0"/>
            </a:br>
            <a:r>
              <a:rPr lang="en-US" sz="2800" b="1" smtClean="0"/>
              <a:t>dengan Pemasangan </a:t>
            </a:r>
            <a:r>
              <a:rPr lang="en-US" sz="2800" b="1" i="1" smtClean="0"/>
              <a:t>Synchronous Condensor</a:t>
            </a:r>
            <a:endParaRPr lang="en-US" sz="2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2896" y="3605034"/>
            <a:ext cx="6858000" cy="1655762"/>
          </a:xfrm>
        </p:spPr>
        <p:txBody>
          <a:bodyPr>
            <a:normAutofit/>
          </a:bodyPr>
          <a:lstStyle/>
          <a:p>
            <a:r>
              <a:rPr lang="en-US" smtClean="0"/>
              <a:t>RISHAN KARANGAN</a:t>
            </a:r>
            <a:r>
              <a:rPr lang="en-US" smtClean="0"/>
              <a:t/>
            </a:r>
            <a:br>
              <a:rPr lang="en-US" smtClean="0"/>
            </a:br>
            <a:r>
              <a:rPr lang="en-US" sz="2000" smtClean="0"/>
              <a:t>D032202010</a:t>
            </a:r>
            <a:endParaRPr lang="en-US" sz="2000" dirty="0"/>
          </a:p>
          <a:p>
            <a:endParaRPr lang="en-US" smtClean="0"/>
          </a:p>
          <a:p>
            <a:r>
              <a:rPr lang="en-US" smtClean="0"/>
              <a:t>27 Oktober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0789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Kapabilitas</a:t>
            </a:r>
            <a:r>
              <a:rPr lang="en-US" dirty="0"/>
              <a:t>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430" y="1543052"/>
            <a:ext cx="4002967" cy="4633911"/>
          </a:xfrm>
        </p:spPr>
        <p:txBody>
          <a:bodyPr>
            <a:noAutofit/>
          </a:bodyPr>
          <a:lstStyle/>
          <a:p>
            <a:r>
              <a:rPr lang="en-US" sz="2400" smtClean="0"/>
              <a:t>Daya </a:t>
            </a:r>
            <a:r>
              <a:rPr lang="en-US" sz="2400" dirty="0" err="1"/>
              <a:t>reaktif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yang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dihasilkan</a:t>
            </a:r>
            <a:r>
              <a:rPr lang="en-US" sz="2400" dirty="0"/>
              <a:t> s</a:t>
            </a:r>
            <a:r>
              <a:rPr lang="en-US" sz="2400" i="1" dirty="0"/>
              <a:t>ynchronous condenser </a:t>
            </a:r>
            <a:r>
              <a:rPr lang="en-US" sz="2400"/>
              <a:t>pada </a:t>
            </a:r>
            <a:r>
              <a:rPr lang="en-US" sz="2400" smtClean="0"/>
              <a:t>lebih </a:t>
            </a:r>
            <a:r>
              <a:rPr lang="en-US" sz="2400" err="1"/>
              <a:t>tinggi</a:t>
            </a:r>
            <a:r>
              <a:rPr lang="en-US" sz="2400"/>
              <a:t> </a:t>
            </a:r>
            <a:r>
              <a:rPr lang="en-US" sz="2400" smtClean="0"/>
              <a:t>30%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beroperasi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generator pada rating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daya-nya</a:t>
            </a:r>
            <a:r>
              <a:rPr lang="en-US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3" y="1471915"/>
            <a:ext cx="4225780" cy="49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Ruang Lingkup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1406566"/>
            <a:ext cx="7886700" cy="464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/>
              <a:t>Fokus dari penelitian ini adalah untuk menentukan penempatan dan kapasitas terbaik </a:t>
            </a:r>
            <a:r>
              <a:rPr lang="en-US" sz="2800"/>
              <a:t>dari </a:t>
            </a:r>
            <a:r>
              <a:rPr lang="en-US" sz="2800" i="1"/>
              <a:t>Synchronous </a:t>
            </a:r>
            <a:r>
              <a:rPr lang="en-US" sz="2800" i="1"/>
              <a:t>Condensor</a:t>
            </a:r>
            <a:r>
              <a:rPr lang="en-US" sz="2800" smtClean="0"/>
              <a:t> (SC) untuk mencapai tujuan penelitian dengan cara mengontrol </a:t>
            </a:r>
            <a:r>
              <a:rPr lang="en-US" sz="2800"/>
              <a:t>daya </a:t>
            </a:r>
            <a:r>
              <a:rPr lang="en-US" sz="2800" smtClean="0"/>
              <a:t>reaktif pada jaringan transmisi yang menjadi obyek penelitian.</a:t>
            </a:r>
            <a:endParaRPr lang="en-US" sz="280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/>
              <a:t>Acuan optimasi parameter dalam penelitian ini didasarkan pada aturan jaringan sistem tenaga listrik (</a:t>
            </a:r>
            <a:r>
              <a:rPr lang="en-US" sz="2800" i="1"/>
              <a:t>grid code</a:t>
            </a:r>
            <a:r>
              <a:rPr lang="en-US" sz="2800"/>
              <a:t>) </a:t>
            </a:r>
            <a:r>
              <a:rPr lang="en-US" sz="2800"/>
              <a:t>Sulawesi</a:t>
            </a:r>
            <a:r>
              <a:rPr lang="en-US" sz="2800" smtClean="0"/>
              <a:t>.</a:t>
            </a:r>
            <a:endParaRPr lang="en-US" sz="32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278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Instrumen yang Digunakan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11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5382" y="1690689"/>
            <a:ext cx="7886700" cy="3844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/>
              <a:t>Penyetelan SC akan dilakukan dengan bantuan aplikasi MATLAB dengan menggunakan </a:t>
            </a:r>
            <a:r>
              <a:rPr lang="en-US" sz="2800"/>
              <a:t>algoritma </a:t>
            </a:r>
            <a:r>
              <a:rPr lang="en-US" sz="2800" i="1"/>
              <a:t>Particle Swarm Optimization</a:t>
            </a:r>
            <a:r>
              <a:rPr lang="en-US" sz="2800"/>
              <a:t> (PSO</a:t>
            </a:r>
            <a:r>
              <a:rPr lang="en-US" sz="2800"/>
              <a:t>) </a:t>
            </a:r>
            <a:r>
              <a:rPr lang="en-US" sz="2800" smtClean="0"/>
              <a:t>dan </a:t>
            </a:r>
            <a:r>
              <a:rPr lang="en-US" sz="2800"/>
              <a:t>algoritma </a:t>
            </a:r>
            <a:r>
              <a:rPr lang="en-US" sz="2800" i="1"/>
              <a:t>Pattern Search </a:t>
            </a:r>
            <a:r>
              <a:rPr lang="en-US" sz="2800"/>
              <a:t>(PS)</a:t>
            </a:r>
            <a:r>
              <a:rPr lang="en-US" sz="2800" smtClean="0"/>
              <a:t>.</a:t>
            </a:r>
            <a:endParaRPr lang="en-US" sz="280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/>
              <a:t>Simulasi pengaruh </a:t>
            </a:r>
            <a:r>
              <a:rPr lang="en-US" sz="2800"/>
              <a:t>penggunaan </a:t>
            </a:r>
            <a:r>
              <a:rPr lang="en-US" sz="2800" smtClean="0"/>
              <a:t>SC di </a:t>
            </a:r>
            <a:r>
              <a:rPr lang="en-US" sz="2800"/>
              <a:t>dalam penelitian </a:t>
            </a:r>
            <a:r>
              <a:rPr lang="en-US" sz="2800"/>
              <a:t>ini </a:t>
            </a:r>
            <a:r>
              <a:rPr lang="en-US" sz="2800" smtClean="0"/>
              <a:t>serta analisa Aliran daya akan dilakukan </a:t>
            </a:r>
            <a:r>
              <a:rPr lang="en-US" sz="2800"/>
              <a:t>dengan menggunakan aplikasi </a:t>
            </a:r>
            <a:r>
              <a:rPr lang="en-US" sz="2800"/>
              <a:t>DIgSILENT</a:t>
            </a:r>
            <a:r>
              <a:rPr lang="en-US" sz="2800" smtClean="0"/>
              <a:t>.</a:t>
            </a:r>
            <a:endParaRPr lang="en-US" sz="32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6714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Sampel Penelitian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3124" y="1446245"/>
            <a:ext cx="7886700" cy="3002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Penelitian ini akan dilakukan pada jaringan transmisi sistem Sulbagsel (detail terlampir)</a:t>
            </a:r>
            <a:r>
              <a:rPr lang="en-US" sz="280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Generator sinkron yang akan dikonversi dalam penelitian ini untuk menjadi SC adalah Generator Westcan yang berada di ULPLTG Tello (dengan kapasitas terlampir)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40550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64774" y="396645"/>
            <a:ext cx="4167118" cy="570985"/>
          </a:xfrm>
        </p:spPr>
        <p:txBody>
          <a:bodyPr>
            <a:normAutofit/>
          </a:bodyPr>
          <a:lstStyle/>
          <a:p>
            <a:pPr algn="ctr"/>
            <a:r>
              <a:rPr lang="en-US" sz="3200" smtClean="0"/>
              <a:t>Kerangka Penelitian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13</a:t>
            </a:r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2140818" y="967630"/>
            <a:ext cx="5482983" cy="5264329"/>
            <a:chOff x="626255" y="167827"/>
            <a:chExt cx="5482983" cy="5264329"/>
          </a:xfrm>
        </p:grpSpPr>
        <p:grpSp>
          <p:nvGrpSpPr>
            <p:cNvPr id="43" name="Group 42"/>
            <p:cNvGrpSpPr/>
            <p:nvPr/>
          </p:nvGrpSpPr>
          <p:grpSpPr>
            <a:xfrm>
              <a:off x="626255" y="167827"/>
              <a:ext cx="5482983" cy="5264329"/>
              <a:chOff x="530358" y="710267"/>
              <a:chExt cx="5482983" cy="526432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910016" y="2930361"/>
                <a:ext cx="2136686" cy="3915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Penyetelan SC dalam Jaringan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530358" y="710267"/>
                <a:ext cx="5482983" cy="5264329"/>
                <a:chOff x="530358" y="710267"/>
                <a:chExt cx="5482983" cy="5264329"/>
              </a:xfrm>
            </p:grpSpPr>
            <p:grpSp>
              <p:nvGrpSpPr>
                <p:cNvPr id="5" name="Canvas 41"/>
                <p:cNvGrpSpPr/>
                <p:nvPr/>
              </p:nvGrpSpPr>
              <p:grpSpPr>
                <a:xfrm>
                  <a:off x="530358" y="710267"/>
                  <a:ext cx="5482983" cy="5264329"/>
                  <a:chOff x="0" y="0"/>
                  <a:chExt cx="4732020" cy="5264329"/>
                </a:xfrm>
              </p:grpSpPr>
              <p:sp>
                <p:nvSpPr>
                  <p:cNvPr id="8" name="Rectangle 7"/>
                  <p:cNvSpPr/>
                  <p:nvPr/>
                </p:nvSpPr>
                <p:spPr>
                  <a:xfrm>
                    <a:off x="0" y="0"/>
                    <a:ext cx="4732020" cy="5166360"/>
                  </a:xfrm>
                  <a:prstGeom prst="rect">
                    <a:avLst/>
                  </a:prstGeom>
                </p:spPr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960120" y="236220"/>
                    <a:ext cx="579120" cy="563880"/>
                  </a:xfrm>
                  <a:prstGeom prst="ellipse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Star</a:t>
                    </a:r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924148" y="4605311"/>
                    <a:ext cx="688845" cy="659018"/>
                  </a:xfrm>
                  <a:prstGeom prst="ellipse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Selesai</a:t>
                    </a:r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335280" y="1019231"/>
                    <a:ext cx="1844040" cy="441960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Studi Literatur</a:t>
                    </a:r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327659" y="1660241"/>
                    <a:ext cx="1844040" cy="391500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Pemodelan Sistem</a:t>
                    </a:r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Diamond 12"/>
                  <p:cNvSpPr/>
                  <p:nvPr/>
                </p:nvSpPr>
                <p:spPr>
                  <a:xfrm>
                    <a:off x="312560" y="2807176"/>
                    <a:ext cx="1888604" cy="1033887"/>
                  </a:xfrm>
                  <a:prstGeom prst="diamond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Apakah </a:t>
                    </a:r>
                    <a:r>
                      <a:rPr lang="en-US" sz="11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hasil analisa data DIgSILENT </a:t>
                    </a:r>
                    <a:r>
                      <a:rPr lang="en-US" sz="110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sudah optimal</a:t>
                    </a:r>
                    <a:endParaRPr lang="en-US" sz="11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2747940" y="2599678"/>
                    <a:ext cx="1844040" cy="441960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Gunakan operator algoritma </a:t>
                    </a:r>
                    <a:r>
                      <a:rPr lang="en-US" sz="11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PSO dan PS </a:t>
                    </a:r>
                    <a:r>
                      <a: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untuk variabel kontrol</a:t>
                    </a:r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2214540" y="3276600"/>
                    <a:ext cx="719160" cy="3810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Tidak</a:t>
                    </a:r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1485190" y="3670885"/>
                    <a:ext cx="487680" cy="36576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Ya</a:t>
                    </a:r>
                    <a:endParaRPr lang="en-US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7" name="Straight Arrow Connector 16"/>
                  <p:cNvCxnSpPr>
                    <a:endCxn id="11" idx="0"/>
                  </p:cNvCxnSpPr>
                  <p:nvPr/>
                </p:nvCxnSpPr>
                <p:spPr>
                  <a:xfrm>
                    <a:off x="1257300" y="807720"/>
                    <a:ext cx="0" cy="21151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>
                    <a:stCxn id="11" idx="2"/>
                    <a:endCxn id="12" idx="0"/>
                  </p:cNvCxnSpPr>
                  <p:nvPr/>
                </p:nvCxnSpPr>
                <p:spPr>
                  <a:xfrm flipH="1">
                    <a:off x="1249679" y="1461191"/>
                    <a:ext cx="7621" cy="19905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18"/>
                  <p:cNvCxnSpPr>
                    <a:stCxn id="12" idx="2"/>
                    <a:endCxn id="23" idx="0"/>
                  </p:cNvCxnSpPr>
                  <p:nvPr/>
                </p:nvCxnSpPr>
                <p:spPr>
                  <a:xfrm>
                    <a:off x="1249679" y="2051741"/>
                    <a:ext cx="0" cy="16835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>
                    <a:stCxn id="13" idx="2"/>
                    <a:endCxn id="44" idx="0"/>
                  </p:cNvCxnSpPr>
                  <p:nvPr/>
                </p:nvCxnSpPr>
                <p:spPr>
                  <a:xfrm>
                    <a:off x="1256862" y="3841063"/>
                    <a:ext cx="11158" cy="20349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Elbow Connector 20"/>
                  <p:cNvCxnSpPr>
                    <a:stCxn id="13" idx="3"/>
                    <a:endCxn id="14" idx="2"/>
                  </p:cNvCxnSpPr>
                  <p:nvPr/>
                </p:nvCxnSpPr>
                <p:spPr>
                  <a:xfrm flipV="1">
                    <a:off x="2201164" y="3041638"/>
                    <a:ext cx="1468796" cy="282482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Elbow Connector 21"/>
                  <p:cNvCxnSpPr>
                    <a:stCxn id="14" idx="0"/>
                    <a:endCxn id="23" idx="3"/>
                  </p:cNvCxnSpPr>
                  <p:nvPr/>
                </p:nvCxnSpPr>
                <p:spPr>
                  <a:xfrm rot="16200000" flipV="1">
                    <a:off x="2828913" y="1758631"/>
                    <a:ext cx="183834" cy="1498261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" name="Straight Arrow Connector 37"/>
                <p:cNvCxnSpPr>
                  <a:stCxn id="23" idx="2"/>
                  <a:endCxn id="13" idx="0"/>
                </p:cNvCxnSpPr>
                <p:nvPr/>
              </p:nvCxnSpPr>
              <p:spPr>
                <a:xfrm>
                  <a:off x="1978359" y="3321861"/>
                  <a:ext cx="8323" cy="19558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Rectangle 43"/>
            <p:cNvSpPr/>
            <p:nvPr/>
          </p:nvSpPr>
          <p:spPr>
            <a:xfrm>
              <a:off x="1027165" y="4212384"/>
              <a:ext cx="2136686" cy="3915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Penarikan Kesimpulan/pembuatan laporan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7" name="Straight Arrow Connector 46"/>
            <p:cNvCxnSpPr>
              <a:stCxn id="44" idx="2"/>
              <a:endCxn id="10" idx="0"/>
            </p:cNvCxnSpPr>
            <p:nvPr/>
          </p:nvCxnSpPr>
          <p:spPr>
            <a:xfrm>
              <a:off x="2095508" y="4603884"/>
              <a:ext cx="638" cy="1692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88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316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mtClean="0"/>
              <a:t>Desain Penelitian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4572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smtClean="0"/>
              <a:t>Penelitian akan </a:t>
            </a:r>
            <a:r>
              <a:rPr lang="en-US" sz="1600" err="1"/>
              <a:t>dilakukan</a:t>
            </a:r>
            <a:r>
              <a:rPr lang="en-US" sz="1600"/>
              <a:t> </a:t>
            </a:r>
            <a:r>
              <a:rPr lang="en-US" sz="1600" smtClean="0"/>
              <a:t>dalam </a:t>
            </a:r>
            <a:r>
              <a:rPr lang="en-US" sz="1600" dirty="0"/>
              <a:t>3 </a:t>
            </a:r>
            <a:r>
              <a:rPr lang="en-US" sz="1600" dirty="0" err="1"/>
              <a:t>kondisi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r>
              <a:rPr lang="en-US" sz="1600" b="1" dirty="0"/>
              <a:t>1. </a:t>
            </a:r>
            <a:r>
              <a:rPr lang="en-US" sz="1600" b="1" dirty="0" err="1"/>
              <a:t>Kondisi</a:t>
            </a:r>
            <a:r>
              <a:rPr lang="en-US" sz="1600" b="1" dirty="0"/>
              <a:t> Normal</a:t>
            </a:r>
          </a:p>
          <a:p>
            <a:r>
              <a:rPr lang="en-US" sz="1600" err="1"/>
              <a:t>Menguji</a:t>
            </a:r>
            <a:r>
              <a:rPr lang="en-US" sz="1600"/>
              <a:t> </a:t>
            </a:r>
            <a:r>
              <a:rPr lang="en-US" sz="1600" smtClean="0"/>
              <a:t>kelayakan </a:t>
            </a:r>
            <a:r>
              <a:rPr lang="en-US" sz="1600" smtClean="0"/>
              <a:t>pemasangan </a:t>
            </a:r>
            <a:r>
              <a:rPr lang="en-US" sz="1600" i="1" dirty="0"/>
              <a:t>synchronous condenser</a:t>
            </a:r>
            <a:r>
              <a:rPr lang="en-US" sz="1600" dirty="0"/>
              <a:t> pada </a:t>
            </a:r>
            <a:r>
              <a:rPr lang="en-US" sz="1600" dirty="0" err="1"/>
              <a:t>kondisi</a:t>
            </a:r>
            <a:r>
              <a:rPr lang="en-US" sz="1600" dirty="0"/>
              <a:t> </a:t>
            </a:r>
            <a:r>
              <a:rPr lang="en-US" sz="1600" dirty="0" err="1"/>
              <a:t>operasi</a:t>
            </a:r>
            <a:r>
              <a:rPr lang="en-US" sz="1600" dirty="0"/>
              <a:t> normal/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gangguan</a:t>
            </a:r>
            <a:r>
              <a:rPr lang="en-US" sz="1600" dirty="0"/>
              <a:t>.</a:t>
            </a:r>
          </a:p>
          <a:p>
            <a:r>
              <a:rPr lang="en-US" sz="1600" dirty="0"/>
              <a:t>Hasil pada </a:t>
            </a:r>
            <a:r>
              <a:rPr lang="en-US" sz="1600" dirty="0" err="1"/>
              <a:t>kondisi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dijadikan</a:t>
            </a:r>
            <a:r>
              <a:rPr lang="en-US" sz="1600" dirty="0"/>
              <a:t> basis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studi</a:t>
            </a:r>
            <a:r>
              <a:rPr lang="en-US" sz="1600" dirty="0"/>
              <a:t> </a:t>
            </a:r>
            <a:r>
              <a:rPr lang="en-US" sz="1600" dirty="0" err="1"/>
              <a:t>kelayakan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b="1" dirty="0"/>
              <a:t>2. </a:t>
            </a:r>
            <a:r>
              <a:rPr lang="en-US" sz="1600" b="1" dirty="0" err="1"/>
              <a:t>Kondisi</a:t>
            </a:r>
            <a:r>
              <a:rPr lang="en-US" sz="1600" b="1" dirty="0"/>
              <a:t> </a:t>
            </a:r>
            <a:r>
              <a:rPr lang="en-US" sz="1600" b="1" dirty="0" err="1"/>
              <a:t>Kontingensi</a:t>
            </a:r>
            <a:endParaRPr lang="en-US" sz="1600" b="1" dirty="0"/>
          </a:p>
          <a:p>
            <a:r>
              <a:rPr lang="en-US" sz="1600" err="1"/>
              <a:t>Menguji</a:t>
            </a:r>
            <a:r>
              <a:rPr lang="en-US" sz="1600"/>
              <a:t> </a:t>
            </a:r>
            <a:r>
              <a:rPr lang="en-US" sz="1600"/>
              <a:t>kelayakan pemasangan </a:t>
            </a:r>
            <a:r>
              <a:rPr lang="en-US" sz="1600" i="1" dirty="0"/>
              <a:t>synchronous condenser </a:t>
            </a:r>
            <a:r>
              <a:rPr lang="en-US" sz="1600" dirty="0"/>
              <a:t>pada </a:t>
            </a:r>
            <a:r>
              <a:rPr lang="en-US" sz="1600" dirty="0" err="1"/>
              <a:t>kondisi</a:t>
            </a:r>
            <a:r>
              <a:rPr lang="en-US" sz="1600" dirty="0"/>
              <a:t> </a:t>
            </a:r>
            <a:r>
              <a:rPr lang="en-US" sz="1600" dirty="0" err="1"/>
              <a:t>gangguan</a:t>
            </a:r>
            <a:r>
              <a:rPr lang="en-US" sz="1600" dirty="0"/>
              <a:t>/</a:t>
            </a:r>
            <a:r>
              <a:rPr lang="en-US" sz="1600" dirty="0" err="1"/>
              <a:t>kontingensi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Kontingensi</a:t>
            </a:r>
            <a:r>
              <a:rPr lang="en-US" sz="1600" dirty="0"/>
              <a:t> </a:t>
            </a:r>
            <a:r>
              <a:rPr lang="en-US" sz="1600" dirty="0" err="1"/>
              <a:t>pelepasan</a:t>
            </a:r>
            <a:r>
              <a:rPr lang="en-US" sz="1600" dirty="0"/>
              <a:t> </a:t>
            </a:r>
            <a:r>
              <a:rPr lang="en-US" sz="1600" dirty="0" err="1"/>
              <a:t>pembangkit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Kontingensi</a:t>
            </a:r>
            <a:r>
              <a:rPr lang="en-US" sz="1600" dirty="0"/>
              <a:t> </a:t>
            </a:r>
            <a:r>
              <a:rPr lang="en-US" sz="1600" dirty="0" err="1"/>
              <a:t>pelepasan</a:t>
            </a:r>
            <a:r>
              <a:rPr lang="en-US" sz="1600" dirty="0"/>
              <a:t> </a:t>
            </a:r>
            <a:r>
              <a:rPr lang="en-US" sz="1600" dirty="0" err="1"/>
              <a:t>jaringan</a:t>
            </a:r>
            <a:r>
              <a:rPr lang="en-US" sz="1600" dirty="0"/>
              <a:t> </a:t>
            </a:r>
            <a:r>
              <a:rPr lang="en-US" sz="1600" dirty="0" err="1"/>
              <a:t>transmisi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b="1" dirty="0"/>
              <a:t>3. </a:t>
            </a:r>
            <a:r>
              <a:rPr lang="en-US" sz="1600" b="1" dirty="0" err="1"/>
              <a:t>Kondisi</a:t>
            </a:r>
            <a:r>
              <a:rPr lang="en-US" sz="1600" b="1" dirty="0"/>
              <a:t> </a:t>
            </a:r>
            <a:r>
              <a:rPr lang="en-US" sz="1600" b="1" dirty="0" err="1"/>
              <a:t>Hubung</a:t>
            </a:r>
            <a:r>
              <a:rPr lang="en-US" sz="1600" b="1" dirty="0"/>
              <a:t> </a:t>
            </a:r>
            <a:r>
              <a:rPr lang="en-US" sz="1600" b="1" dirty="0" err="1"/>
              <a:t>Singkat</a:t>
            </a:r>
            <a:endParaRPr lang="en-US" sz="1600" b="1" dirty="0"/>
          </a:p>
          <a:p>
            <a:r>
              <a:rPr lang="en-US" sz="1600" dirty="0" err="1"/>
              <a:t>Menguji</a:t>
            </a:r>
            <a:r>
              <a:rPr lang="en-US" sz="1600" dirty="0"/>
              <a:t> </a:t>
            </a:r>
            <a:r>
              <a:rPr lang="en-US" sz="1600" err="1"/>
              <a:t>manfaaat</a:t>
            </a:r>
            <a:r>
              <a:rPr lang="en-US" sz="1600"/>
              <a:t> </a:t>
            </a:r>
            <a:r>
              <a:rPr lang="en-US" sz="1600" smtClean="0"/>
              <a:t>pemasangan </a:t>
            </a:r>
            <a:r>
              <a:rPr lang="en-US" sz="1600" i="1" smtClean="0"/>
              <a:t>synchronous </a:t>
            </a:r>
            <a:r>
              <a:rPr lang="en-US" sz="1600" i="1" dirty="0"/>
              <a:t>condenser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hubung</a:t>
            </a:r>
            <a:r>
              <a:rPr lang="en-US" sz="1600" dirty="0"/>
              <a:t> </a:t>
            </a:r>
            <a:r>
              <a:rPr lang="en-US" sz="1600" dirty="0" err="1"/>
              <a:t>singkat</a:t>
            </a:r>
            <a:r>
              <a:rPr lang="en-US" sz="1600" dirty="0"/>
              <a:t>, </a:t>
            </a:r>
            <a:r>
              <a:rPr lang="en-US" sz="1600" dirty="0" err="1"/>
              <a:t>terutama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perbaikan</a:t>
            </a:r>
            <a:r>
              <a:rPr lang="en-US" sz="1600" dirty="0"/>
              <a:t> </a:t>
            </a:r>
            <a:r>
              <a:rPr lang="en-US" sz="1600" i="1" dirty="0"/>
              <a:t>power quality.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1600" i="1" dirty="0">
                <a:solidFill>
                  <a:srgbClr val="FF0000"/>
                </a:solidFill>
              </a:rPr>
              <a:t>*</a:t>
            </a:r>
            <a:r>
              <a:rPr lang="en-US" sz="1600" err="1">
                <a:solidFill>
                  <a:srgbClr val="FF0000"/>
                </a:solidFill>
              </a:rPr>
              <a:t>Simulasi</a:t>
            </a:r>
            <a:r>
              <a:rPr lang="en-US" sz="1600">
                <a:solidFill>
                  <a:srgbClr val="FF0000"/>
                </a:solidFill>
              </a:rPr>
              <a:t> </a:t>
            </a:r>
            <a:r>
              <a:rPr lang="en-US" sz="1600" smtClean="0">
                <a:solidFill>
                  <a:srgbClr val="FF0000"/>
                </a:solidFill>
              </a:rPr>
              <a:t>akan dilakukan </a:t>
            </a:r>
            <a:r>
              <a:rPr lang="en-US" sz="1600" dirty="0" err="1">
                <a:solidFill>
                  <a:srgbClr val="FF0000"/>
                </a:solidFill>
              </a:rPr>
              <a:t>tanpa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mengubah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i="1" dirty="0">
                <a:solidFill>
                  <a:srgbClr val="FF0000"/>
                </a:solidFill>
              </a:rPr>
              <a:t>supply </a:t>
            </a:r>
            <a:r>
              <a:rPr lang="en-US" sz="1600" dirty="0" err="1">
                <a:solidFill>
                  <a:srgbClr val="FF0000"/>
                </a:solidFill>
              </a:rPr>
              <a:t>daya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setiap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pembangkit</a:t>
            </a:r>
            <a:r>
              <a:rPr lang="en-US" sz="1600" dirty="0">
                <a:solidFill>
                  <a:srgbClr val="FF0000"/>
                </a:solidFill>
              </a:rPr>
              <a:t> dan </a:t>
            </a:r>
            <a:r>
              <a:rPr lang="en-US" sz="1600" dirty="0" err="1">
                <a:solidFill>
                  <a:srgbClr val="FF0000"/>
                </a:solidFill>
              </a:rPr>
              <a:t>menggunakan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sistem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proteksi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eksisting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mtClean="0"/>
              <a:t>Pengumpulan dan Analisa Data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15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1891757"/>
            <a:ext cx="7886700" cy="464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Data yang digunakan dalam penelitian ini berasal dari data primer (dari studi literatur) dan data sekunder (berupa data jaringan transmisi sistem Sulbagsel dari PLN).</a:t>
            </a:r>
            <a:endParaRPr lang="en-US" sz="280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Data akan dianalisa dan divalidasi dengan menggunakan software DIgSILENT (software yang digunakan PLN dalam menganalisa jaringan transmisi)</a:t>
            </a:r>
            <a:endParaRPr lang="en-US" sz="2800" smtClean="0"/>
          </a:p>
          <a:p>
            <a:endParaRPr lang="en-US" sz="32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8352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smtClean="0"/>
              <a:t>Terima kasih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405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7" y="434180"/>
            <a:ext cx="8630730" cy="5670785"/>
          </a:xfrm>
        </p:spPr>
      </p:pic>
    </p:spTree>
    <p:extLst>
      <p:ext uri="{BB962C8B-B14F-4D97-AF65-F5344CB8AC3E}">
        <p14:creationId xmlns:p14="http://schemas.microsoft.com/office/powerpoint/2010/main" val="13893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7" y="471949"/>
            <a:ext cx="8630730" cy="5574890"/>
          </a:xfrm>
        </p:spPr>
      </p:pic>
    </p:spTree>
    <p:extLst>
      <p:ext uri="{BB962C8B-B14F-4D97-AF65-F5344CB8AC3E}">
        <p14:creationId xmlns:p14="http://schemas.microsoft.com/office/powerpoint/2010/main" val="559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5993"/>
          </a:xfrm>
        </p:spPr>
        <p:txBody>
          <a:bodyPr/>
          <a:lstStyle/>
          <a:p>
            <a:pPr algn="ctr"/>
            <a:r>
              <a:rPr lang="en-US" smtClean="0"/>
              <a:t>Trend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6141" y="1310571"/>
            <a:ext cx="7886700" cy="464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Pusat-pusat pembangkit berada jauh dari area perkotaan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Pembangkit-pembangkit Listrik Baru bermunculan di lokasi-lokasi yang tidak menyediakan support tegangan jika dibutuhkan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Pelanggan berharap mendapat pasokan listrik non-stop (24/7)</a:t>
            </a:r>
          </a:p>
          <a:p>
            <a:endParaRPr lang="en-US" sz="32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641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5" y="424453"/>
            <a:ext cx="8044775" cy="5830432"/>
          </a:xfrm>
        </p:spPr>
      </p:pic>
    </p:spTree>
    <p:extLst>
      <p:ext uri="{BB962C8B-B14F-4D97-AF65-F5344CB8AC3E}">
        <p14:creationId xmlns:p14="http://schemas.microsoft.com/office/powerpoint/2010/main" val="16204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9" y="437745"/>
            <a:ext cx="8097061" cy="5918606"/>
          </a:xfrm>
        </p:spPr>
      </p:pic>
    </p:spTree>
    <p:extLst>
      <p:ext uri="{BB962C8B-B14F-4D97-AF65-F5344CB8AC3E}">
        <p14:creationId xmlns:p14="http://schemas.microsoft.com/office/powerpoint/2010/main" val="8923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8" y="437744"/>
            <a:ext cx="8249056" cy="6011693"/>
          </a:xfrm>
        </p:spPr>
      </p:pic>
    </p:spTree>
    <p:extLst>
      <p:ext uri="{BB962C8B-B14F-4D97-AF65-F5344CB8AC3E}">
        <p14:creationId xmlns:p14="http://schemas.microsoft.com/office/powerpoint/2010/main" val="41271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Spesifikasi</a:t>
            </a:r>
            <a:r>
              <a:rPr lang="en-US" dirty="0"/>
              <a:t>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Generator </a:t>
            </a:r>
            <a:r>
              <a:rPr lang="en-US" sz="2400" dirty="0" err="1"/>
              <a:t>tipe</a:t>
            </a:r>
            <a:r>
              <a:rPr lang="en-US" sz="2400" dirty="0"/>
              <a:t> HG75.5 </a:t>
            </a:r>
            <a:r>
              <a:rPr lang="en-US" sz="2400" dirty="0" err="1"/>
              <a:t>dengan</a:t>
            </a:r>
            <a:r>
              <a:rPr lang="en-US" sz="2400" dirty="0"/>
              <a:t> serial number 1-66S 60294.</a:t>
            </a:r>
          </a:p>
          <a:p>
            <a:r>
              <a:rPr lang="en-US" sz="2400" dirty="0" err="1"/>
              <a:t>Tegangan</a:t>
            </a:r>
            <a:r>
              <a:rPr lang="en-US" sz="2400" dirty="0"/>
              <a:t> / </a:t>
            </a:r>
            <a:r>
              <a:rPr lang="en-US" sz="2400" dirty="0" err="1"/>
              <a:t>frekuensi</a:t>
            </a:r>
            <a:r>
              <a:rPr lang="en-US" sz="2400" dirty="0"/>
              <a:t> input : 6.3 kV / 50 Hz</a:t>
            </a:r>
          </a:p>
          <a:p>
            <a:r>
              <a:rPr lang="en-US" sz="2400" dirty="0" err="1"/>
              <a:t>Kapasitas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: 17.7 MVA</a:t>
            </a:r>
          </a:p>
          <a:p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: 0.85</a:t>
            </a:r>
          </a:p>
          <a:p>
            <a:r>
              <a:rPr lang="en-US" sz="2400" dirty="0" err="1"/>
              <a:t>Eksitasi</a:t>
            </a:r>
            <a:r>
              <a:rPr lang="en-US" sz="2400" dirty="0"/>
              <a:t> : AC 125 V, 3.2 A</a:t>
            </a:r>
          </a:p>
          <a:p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fasa</a:t>
            </a:r>
            <a:r>
              <a:rPr lang="en-US" sz="2400" dirty="0"/>
              <a:t> : 3</a:t>
            </a:r>
          </a:p>
          <a:p>
            <a:r>
              <a:rPr lang="en-US" sz="2400" dirty="0" err="1"/>
              <a:t>Kecepatan</a:t>
            </a:r>
            <a:r>
              <a:rPr lang="en-US" sz="2400" dirty="0"/>
              <a:t> </a:t>
            </a:r>
            <a:r>
              <a:rPr lang="en-US" sz="2400" dirty="0" err="1"/>
              <a:t>putar</a:t>
            </a:r>
            <a:r>
              <a:rPr lang="en-US" sz="2400" dirty="0"/>
              <a:t> : 750 rpm (8 </a:t>
            </a:r>
            <a:r>
              <a:rPr lang="en-US" sz="2400" dirty="0" err="1"/>
              <a:t>kutub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Kapabilitas</a:t>
            </a:r>
            <a:r>
              <a:rPr lang="en-US" dirty="0"/>
              <a:t>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456" y="1543052"/>
            <a:ext cx="4196941" cy="4633911"/>
          </a:xfrm>
        </p:spPr>
        <p:txBody>
          <a:bodyPr>
            <a:noAutofit/>
          </a:bodyPr>
          <a:lstStyle/>
          <a:p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40</a:t>
            </a:r>
            <a:r>
              <a:rPr lang="en-US" sz="2400" baseline="30000" dirty="0"/>
              <a:t>o</a:t>
            </a:r>
            <a:r>
              <a:rPr lang="en-US" sz="2400" dirty="0"/>
              <a:t>C (</a:t>
            </a:r>
            <a:r>
              <a:rPr lang="en-US" sz="2400" dirty="0" err="1">
                <a:solidFill>
                  <a:srgbClr val="FF0000"/>
                </a:solidFill>
              </a:rPr>
              <a:t>merah</a:t>
            </a:r>
            <a:r>
              <a:rPr lang="en-US" sz="2400" dirty="0"/>
              <a:t>), </a:t>
            </a:r>
            <a:r>
              <a:rPr lang="en-US" sz="2400" i="1" dirty="0"/>
              <a:t>synchronous condenser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b="1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b="1" dirty="0" err="1"/>
              <a:t>menyerap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reaktif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0.6 </a:t>
            </a:r>
            <a:r>
              <a:rPr lang="en-US" sz="2400" dirty="0" err="1"/>
              <a:t>pu</a:t>
            </a:r>
            <a:r>
              <a:rPr lang="en-US" sz="2400" dirty="0"/>
              <a:t> (</a:t>
            </a:r>
            <a:r>
              <a:rPr lang="en-US" sz="2400" b="1" dirty="0"/>
              <a:t>10.62 MVAR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reaktif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yang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dihasilkan</a:t>
            </a:r>
            <a:r>
              <a:rPr lang="en-US" sz="2400" dirty="0"/>
              <a:t> s</a:t>
            </a:r>
            <a:r>
              <a:rPr lang="en-US" sz="2400" i="1" dirty="0"/>
              <a:t>ynchronous condenser </a:t>
            </a:r>
            <a:r>
              <a:rPr lang="en-US" sz="2400" dirty="0"/>
              <a:t>pada </a:t>
            </a:r>
            <a:r>
              <a:rPr lang="en-US" sz="2400" dirty="0" err="1"/>
              <a:t>suhu</a:t>
            </a:r>
            <a:r>
              <a:rPr lang="en-US" sz="2400" dirty="0"/>
              <a:t> 40 </a:t>
            </a:r>
            <a:r>
              <a:rPr lang="en-US" sz="2400" baseline="30000" dirty="0" err="1"/>
              <a:t>o</a:t>
            </a:r>
            <a:r>
              <a:rPr lang="en-US" sz="2400" dirty="0" err="1"/>
              <a:t>C</a:t>
            </a:r>
            <a:r>
              <a:rPr lang="en-US" sz="2400" dirty="0"/>
              <a:t> (</a:t>
            </a:r>
            <a:r>
              <a:rPr lang="en-US" sz="2400" dirty="0" err="1">
                <a:solidFill>
                  <a:srgbClr val="FF0000"/>
                </a:solidFill>
              </a:rPr>
              <a:t>merah</a:t>
            </a:r>
            <a:r>
              <a:rPr lang="en-US" sz="2400" dirty="0"/>
              <a:t>)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33.3%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beroperasi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generator pada rating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daya-nya</a:t>
            </a:r>
            <a:r>
              <a:rPr lang="en-US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2587" r="23282" b="1493"/>
          <a:stretch/>
        </p:blipFill>
        <p:spPr>
          <a:xfrm>
            <a:off x="531663" y="1419226"/>
            <a:ext cx="422578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9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Estimasi</a:t>
            </a:r>
            <a:r>
              <a:rPr lang="en-US" sz="4000" dirty="0"/>
              <a:t> </a:t>
            </a:r>
            <a:r>
              <a:rPr lang="en-US" sz="4000" dirty="0" err="1"/>
              <a:t>Inersia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6263" indent="-342900"/>
            <a:r>
              <a:rPr lang="en-US" sz="2400" i="1" dirty="0"/>
              <a:t>Synchronous condenser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tipikal</a:t>
            </a:r>
            <a:r>
              <a:rPr lang="en-US" sz="2400" dirty="0"/>
              <a:t> </a:t>
            </a:r>
            <a:r>
              <a:rPr lang="en-US" sz="2400" dirty="0" err="1"/>
              <a:t>konstanta</a:t>
            </a:r>
            <a:r>
              <a:rPr lang="en-US" sz="2400" dirty="0"/>
              <a:t> </a:t>
            </a:r>
            <a:r>
              <a:rPr lang="en-US" sz="2400" dirty="0" err="1"/>
              <a:t>inersia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</a:t>
            </a:r>
            <a:r>
              <a:rPr lang="en-US" sz="2400" b="1" dirty="0"/>
              <a:t>1 MJ/MVA</a:t>
            </a:r>
            <a:r>
              <a:rPr lang="en-US" sz="2400" dirty="0"/>
              <a:t>. </a:t>
            </a:r>
          </a:p>
          <a:p>
            <a:pPr marL="576263" indent="-342900"/>
            <a:r>
              <a:rPr lang="en-US" sz="2400" dirty="0"/>
              <a:t>Jika generator PLTG Tello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kapasitas</a:t>
            </a:r>
            <a:r>
              <a:rPr lang="en-US" sz="2400" dirty="0"/>
              <a:t> </a:t>
            </a:r>
            <a:r>
              <a:rPr lang="en-US" sz="2400" b="1" dirty="0"/>
              <a:t>17.7 MVA </a:t>
            </a:r>
            <a:r>
              <a:rPr lang="en-US" sz="2400" dirty="0" err="1"/>
              <a:t>dioperasikan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i="1" dirty="0"/>
              <a:t>synchronous condenser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inersia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</a:t>
            </a:r>
            <a:r>
              <a:rPr lang="en-US" sz="2400" b="1" dirty="0"/>
              <a:t>17.7 MJ</a:t>
            </a:r>
            <a:r>
              <a:rPr lang="en-US" sz="2400" dirty="0"/>
              <a:t>. </a:t>
            </a:r>
          </a:p>
          <a:p>
            <a:pPr marL="576263" indent="-342900"/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inersia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stabilitas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.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4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err="1"/>
              <a:t>Skema</a:t>
            </a:r>
            <a:r>
              <a:rPr lang="en-ID"/>
              <a:t> </a:t>
            </a:r>
            <a:r>
              <a:rPr lang="en-ID" smtClean="0"/>
              <a:t>Sinkronisasi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49201" y="1891090"/>
            <a:ext cx="2606927" cy="3959104"/>
            <a:chOff x="628650" y="1668216"/>
            <a:chExt cx="3316062" cy="457200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E308E72-2DDE-4602-82FA-0DFB243115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3" r="50133" b="5370"/>
            <a:stretch/>
          </p:blipFill>
          <p:spPr>
            <a:xfrm>
              <a:off x="628650" y="1668216"/>
              <a:ext cx="3316062" cy="4572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037146" y="5879934"/>
              <a:ext cx="162046" cy="1678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009883" y="2373510"/>
            <a:ext cx="239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/>
              <a:t>Skenario</a:t>
            </a:r>
            <a:r>
              <a:rPr lang="en-ID" dirty="0"/>
              <a:t> </a:t>
            </a:r>
            <a:r>
              <a:rPr lang="en-ID" dirty="0" err="1"/>
              <a:t>Simulasi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931602" y="4249308"/>
            <a:ext cx="414798" cy="3932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188442" y="4418281"/>
            <a:ext cx="414798" cy="3932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92387" y="4250762"/>
            <a:ext cx="76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/>
              <a:t>1.</a:t>
            </a:r>
          </a:p>
          <a:p>
            <a:pPr algn="ctr"/>
            <a:r>
              <a:rPr lang="en-ID" dirty="0"/>
              <a:t>OFF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827748" y="3680585"/>
            <a:ext cx="124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/>
              <a:t>2.</a:t>
            </a:r>
          </a:p>
          <a:p>
            <a:pPr algn="ctr"/>
            <a:r>
              <a:rPr lang="en-ID" dirty="0"/>
              <a:t>ON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665364" y="5772586"/>
            <a:ext cx="277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D" dirty="0"/>
              <a:t>CB Motor </a:t>
            </a:r>
            <a:r>
              <a:rPr lang="en-ID" dirty="0" err="1"/>
              <a:t>Poni</a:t>
            </a:r>
            <a:r>
              <a:rPr lang="en-ID" dirty="0"/>
              <a:t> OFF (1 s)</a:t>
            </a:r>
          </a:p>
          <a:p>
            <a:pPr marL="342900" indent="-342900">
              <a:buAutoNum type="arabicPeriod"/>
            </a:pPr>
            <a:r>
              <a:rPr lang="en-ID" dirty="0"/>
              <a:t>CB Grid ON (1,1 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09883" y="2742842"/>
            <a:ext cx="3889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Ideal (</a:t>
            </a:r>
            <a:r>
              <a:rPr lang="en-US" dirty="0" err="1"/>
              <a:t>Semua</a:t>
            </a:r>
            <a:r>
              <a:rPr lang="en-US" dirty="0"/>
              <a:t> Parameter </a:t>
            </a:r>
            <a:r>
              <a:rPr lang="en-US" dirty="0" err="1"/>
              <a:t>Sama</a:t>
            </a:r>
            <a:r>
              <a:rPr lang="en-US" dirty="0"/>
              <a:t>)</a:t>
            </a:r>
          </a:p>
          <a:p>
            <a:pPr marL="342900" indent="-342900">
              <a:buAutoNum type="arabicPeriod"/>
            </a:pP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fasa</a:t>
            </a:r>
            <a:r>
              <a:rPr lang="en-US" dirty="0"/>
              <a:t> </a:t>
            </a:r>
            <a:r>
              <a:rPr lang="en-US" i="1" dirty="0"/>
              <a:t>synchronous condenser </a:t>
            </a:r>
            <a:r>
              <a:rPr lang="en-US" dirty="0" err="1"/>
              <a:t>mendahului</a:t>
            </a:r>
            <a:r>
              <a:rPr lang="en-US" dirty="0"/>
              <a:t> </a:t>
            </a:r>
            <a:r>
              <a:rPr lang="en-US" i="1" dirty="0"/>
              <a:t>grid </a:t>
            </a:r>
            <a:r>
              <a:rPr lang="en-US" dirty="0" err="1"/>
              <a:t>sebesar</a:t>
            </a:r>
            <a:r>
              <a:rPr lang="en-US" dirty="0"/>
              <a:t> 7.2</a:t>
            </a:r>
            <a:r>
              <a:rPr lang="en-US" baseline="30000" dirty="0"/>
              <a:t>o</a:t>
            </a:r>
          </a:p>
          <a:p>
            <a:pPr marL="342900" indent="-342900">
              <a:buAutoNum type="arabicPeriod"/>
            </a:pP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i="1" dirty="0"/>
              <a:t>synchronous condenser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5%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24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7" y="564204"/>
            <a:ext cx="8630730" cy="4973890"/>
          </a:xfrm>
        </p:spPr>
      </p:pic>
    </p:spTree>
    <p:extLst>
      <p:ext uri="{BB962C8B-B14F-4D97-AF65-F5344CB8AC3E}">
        <p14:creationId xmlns:p14="http://schemas.microsoft.com/office/powerpoint/2010/main" val="26395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6" y="475755"/>
            <a:ext cx="8138657" cy="4971733"/>
          </a:xfrm>
        </p:spPr>
      </p:pic>
    </p:spTree>
    <p:extLst>
      <p:ext uri="{BB962C8B-B14F-4D97-AF65-F5344CB8AC3E}">
        <p14:creationId xmlns:p14="http://schemas.microsoft.com/office/powerpoint/2010/main" val="22877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1" y="485481"/>
            <a:ext cx="8036198" cy="5419207"/>
          </a:xfrm>
        </p:spPr>
      </p:pic>
    </p:spTree>
    <p:extLst>
      <p:ext uri="{BB962C8B-B14F-4D97-AF65-F5344CB8AC3E}">
        <p14:creationId xmlns:p14="http://schemas.microsoft.com/office/powerpoint/2010/main" val="34572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Background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1488" y="1464590"/>
            <a:ext cx="7886700" cy="4064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Banyaknya pembangkit berbasis energi terbarukan seperti </a:t>
            </a:r>
            <a:r>
              <a:rPr lang="en-US" sz="2800" b="1" smtClean="0"/>
              <a:t>PLTB </a:t>
            </a:r>
            <a:r>
              <a:rPr lang="en-US" sz="2800" smtClean="0"/>
              <a:t>dan</a:t>
            </a:r>
            <a:r>
              <a:rPr lang="en-US" sz="2800" b="1" smtClean="0"/>
              <a:t> PLTS</a:t>
            </a:r>
            <a:r>
              <a:rPr lang="en-US" sz="2800" smtClean="0"/>
              <a:t> </a:t>
            </a:r>
            <a:r>
              <a:rPr lang="en-US" sz="2800"/>
              <a:t>yang akan masuk sistem tenaga </a:t>
            </a:r>
            <a:r>
              <a:rPr lang="en-US" sz="2800" b="1"/>
              <a:t>Sulawesi Selatan</a:t>
            </a:r>
            <a:r>
              <a:rPr lang="en-US" sz="28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Banyaknya </a:t>
            </a:r>
            <a:r>
              <a:rPr lang="en-US" sz="2800" b="1"/>
              <a:t>generator</a:t>
            </a:r>
            <a:r>
              <a:rPr lang="en-US" sz="2800"/>
              <a:t> pada unit yang pembangkit lama yang </a:t>
            </a:r>
            <a:r>
              <a:rPr lang="en-US" sz="2800" b="1"/>
              <a:t>tidak dioperasikan</a:t>
            </a:r>
            <a:r>
              <a:rPr lang="en-US" sz="28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Peran </a:t>
            </a:r>
            <a:r>
              <a:rPr lang="en-US" sz="2800" i="1"/>
              <a:t>synchronous condenser</a:t>
            </a:r>
            <a:r>
              <a:rPr lang="en-US" sz="2800"/>
              <a:t> dalam peningkatan </a:t>
            </a:r>
            <a:r>
              <a:rPr lang="en-US" sz="2800" b="1"/>
              <a:t>stabilitas sistem tenaga</a:t>
            </a:r>
            <a:r>
              <a:rPr lang="en-US" sz="2800"/>
              <a:t>.</a:t>
            </a:r>
          </a:p>
          <a:p>
            <a:endParaRPr lang="en-US" sz="32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739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Facts: 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b="1" smtClean="0"/>
              <a:t>BO </a:t>
            </a:r>
            <a:r>
              <a:rPr lang="en-US" sz="2400" b="1"/>
              <a:t>sistem </a:t>
            </a:r>
            <a:r>
              <a:rPr lang="en-US" sz="2400" b="1" smtClean="0"/>
              <a:t>Sulbagsel </a:t>
            </a:r>
            <a:r>
              <a:rPr lang="en-US" sz="2400" b="1"/>
              <a:t>15/11/2018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1709195"/>
            <a:ext cx="7886700" cy="464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Pertama, gangguan akibat cuaca buruk di Transmisi Line Kabupaten Makale hingga Kota Palopo.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Kedua</a:t>
            </a:r>
            <a:r>
              <a:rPr lang="en-US" sz="2800" smtClean="0"/>
              <a:t>, gangguan di Transmisi line 275 kV Poso Sulawesi Tengah (Sulteng) hingga Latuppa karena malfunction.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Ketiga</a:t>
            </a:r>
            <a:r>
              <a:rPr lang="en-US" sz="2800" smtClean="0"/>
              <a:t>, pembangkit lepas di </a:t>
            </a:r>
            <a:r>
              <a:rPr lang="en-US" sz="2800" smtClean="0"/>
              <a:t>desa </a:t>
            </a:r>
            <a:r>
              <a:rPr lang="en-US" sz="2800" smtClean="0"/>
              <a:t>Punagaya, Kabupaten </a:t>
            </a:r>
            <a:r>
              <a:rPr lang="en-US" sz="2800" smtClean="0"/>
              <a:t>Jeneponto (650 MW). </a:t>
            </a:r>
            <a:r>
              <a:rPr lang="en-US" sz="2800" smtClean="0"/>
              <a:t>Sehingga pembangkit lainnya seperti PLTA Poso dan PLTA Bakaru, Kabupaten Pinrang, menjadi Under Frequency.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675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Formulasi Masalah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1595336"/>
            <a:ext cx="7886700" cy="3824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Bagaimana meningkatkan </a:t>
            </a:r>
            <a:r>
              <a:rPr lang="en-US" sz="2800"/>
              <a:t>tegangan </a:t>
            </a:r>
            <a:r>
              <a:rPr lang="en-US" sz="2800"/>
              <a:t>pada </a:t>
            </a:r>
            <a:r>
              <a:rPr lang="en-US" sz="2800" smtClean="0"/>
              <a:t>jaringan transmisi, </a:t>
            </a:r>
            <a:r>
              <a:rPr lang="en-US" sz="2800"/>
              <a:t>baik </a:t>
            </a:r>
            <a:r>
              <a:rPr lang="en-US" sz="2800"/>
              <a:t>pada </a:t>
            </a:r>
            <a:r>
              <a:rPr lang="en-US" sz="2800"/>
              <a:t>keadaan </a:t>
            </a:r>
            <a:r>
              <a:rPr lang="en-US" sz="2800" i="1"/>
              <a:t>steady state, </a:t>
            </a:r>
            <a:r>
              <a:rPr lang="en-US" sz="2800"/>
              <a:t>transien, maupun saat </a:t>
            </a:r>
            <a:r>
              <a:rPr lang="en-US" sz="2800"/>
              <a:t>terjadi </a:t>
            </a:r>
            <a:r>
              <a:rPr lang="en-US" sz="2800" smtClean="0"/>
              <a:t>kontingensi?</a:t>
            </a: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Bagaimana meningkatkan </a:t>
            </a:r>
            <a:r>
              <a:rPr lang="en-US" sz="2800"/>
              <a:t>kapasitas hubung singkat dan transfer </a:t>
            </a:r>
            <a:r>
              <a:rPr lang="en-US" sz="2800"/>
              <a:t>daya </a:t>
            </a:r>
            <a:r>
              <a:rPr lang="en-US" sz="2800" smtClean="0"/>
              <a:t>pada jaringan transmisi, baik </a:t>
            </a:r>
            <a:r>
              <a:rPr lang="en-US" sz="2800"/>
              <a:t>pada keadaan normal maupun saat </a:t>
            </a:r>
            <a:r>
              <a:rPr lang="en-US" sz="2800"/>
              <a:t>terjadi </a:t>
            </a:r>
            <a:r>
              <a:rPr lang="en-US" sz="2800" smtClean="0"/>
              <a:t>kontingensi?</a:t>
            </a: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Bagaimana memperkecil </a:t>
            </a:r>
            <a:r>
              <a:rPr lang="en-US" sz="2800"/>
              <a:t>kedalaman </a:t>
            </a:r>
            <a:r>
              <a:rPr lang="en-US" sz="2800" i="1"/>
              <a:t>voltage </a:t>
            </a:r>
            <a:r>
              <a:rPr lang="en-US" sz="2800" i="1" smtClean="0"/>
              <a:t>dip?</a:t>
            </a:r>
            <a:endParaRPr lang="en-US" sz="2800" i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Bagaimana menurunkan </a:t>
            </a:r>
            <a:r>
              <a:rPr lang="en-US" sz="2800" i="1"/>
              <a:t>losses </a:t>
            </a:r>
            <a:r>
              <a:rPr lang="en-US" sz="2800"/>
              <a:t>pada </a:t>
            </a:r>
            <a:r>
              <a:rPr lang="en-US" sz="2800" smtClean="0"/>
              <a:t>jaringan?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189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Tujuan Penelitian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2400" smtClean="0"/>
              <a:t>Meningkatkan </a:t>
            </a:r>
            <a:r>
              <a:rPr lang="en-US" sz="2400"/>
              <a:t>tegangan pada jaringan transmisi, baik pada keadaan </a:t>
            </a:r>
            <a:r>
              <a:rPr lang="en-US" sz="2400" i="1"/>
              <a:t>steady state, </a:t>
            </a:r>
            <a:r>
              <a:rPr lang="en-US" sz="2400"/>
              <a:t>transien, maupun saat </a:t>
            </a:r>
            <a:r>
              <a:rPr lang="en-US" sz="2400"/>
              <a:t>terjadi </a:t>
            </a:r>
            <a:r>
              <a:rPr lang="en-US" sz="2400" smtClean="0"/>
              <a:t>kontingensi.</a:t>
            </a:r>
            <a:endParaRPr lang="en-US" sz="2400"/>
          </a:p>
          <a:p>
            <a:pPr marL="457200" indent="-457200"/>
            <a:r>
              <a:rPr lang="en-US" sz="2400" smtClean="0"/>
              <a:t>Meningkatkan </a:t>
            </a:r>
            <a:r>
              <a:rPr lang="en-US" sz="2400"/>
              <a:t>kapasitas hubung singkat dan transfer daya pada jaringan transmisi, baik pada keadaan normal maupun saat </a:t>
            </a:r>
            <a:r>
              <a:rPr lang="en-US" sz="2400"/>
              <a:t>terjadi </a:t>
            </a:r>
            <a:r>
              <a:rPr lang="en-US" sz="2400" smtClean="0"/>
              <a:t>kontingensi.</a:t>
            </a:r>
            <a:endParaRPr lang="en-US" sz="2400"/>
          </a:p>
          <a:p>
            <a:pPr marL="457200" indent="-457200"/>
            <a:r>
              <a:rPr lang="en-US" sz="2400" smtClean="0"/>
              <a:t>Memperkecil </a:t>
            </a:r>
            <a:r>
              <a:rPr lang="en-US" sz="2400"/>
              <a:t>kedalaman </a:t>
            </a:r>
            <a:r>
              <a:rPr lang="en-US" sz="2400" i="1"/>
              <a:t>voltage </a:t>
            </a:r>
            <a:r>
              <a:rPr lang="en-US" sz="2400" i="1" smtClean="0"/>
              <a:t>dip.</a:t>
            </a:r>
            <a:endParaRPr lang="en-US" sz="2400" i="1"/>
          </a:p>
          <a:p>
            <a:pPr marL="457200" indent="-457200"/>
            <a:r>
              <a:rPr lang="en-US" sz="2400" smtClean="0"/>
              <a:t>Menurunkan </a:t>
            </a:r>
            <a:r>
              <a:rPr lang="en-US" sz="2400" i="1"/>
              <a:t>losses </a:t>
            </a:r>
            <a:r>
              <a:rPr lang="en-US" sz="2400"/>
              <a:t>pada </a:t>
            </a:r>
            <a:r>
              <a:rPr lang="en-US" sz="2400" smtClean="0"/>
              <a:t>jaringan.</a:t>
            </a:r>
            <a:endParaRPr 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Hipotesa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1891757"/>
            <a:ext cx="7886700" cy="464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Daya reaktif tidak bergerak jauh, secara khusus pada saat kondisi beban berat, dan karena itu daya reaktif harus dibangkitkan dekat dengan titik dimana daya reaktif digunakan.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Generator sinkron jika digunakan sebagai </a:t>
            </a:r>
            <a:r>
              <a:rPr lang="en-US" sz="2800" i="1" smtClean="0"/>
              <a:t>Synchronous Condensor </a:t>
            </a:r>
            <a:r>
              <a:rPr lang="en-US" sz="2800" smtClean="0"/>
              <a:t>dapat digunakan untuk mengoptimalkan jaringan transmisi karena mampu menghasilkan </a:t>
            </a:r>
            <a:r>
              <a:rPr lang="en-US" sz="2800"/>
              <a:t>dan </a:t>
            </a:r>
            <a:r>
              <a:rPr lang="en-US" sz="2800" smtClean="0"/>
              <a:t>menyerap </a:t>
            </a:r>
            <a:r>
              <a:rPr lang="en-US" sz="2800"/>
              <a:t>daya </a:t>
            </a:r>
            <a:r>
              <a:rPr lang="en-US" sz="2800" smtClean="0"/>
              <a:t>reaktif secara kontinu saat diperluhkan.</a:t>
            </a:r>
            <a:endParaRPr lang="en-US" sz="2800" smtClean="0"/>
          </a:p>
          <a:p>
            <a:endParaRPr lang="en-US" sz="32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099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Synchronous Condenser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sinkron</a:t>
            </a:r>
            <a:r>
              <a:rPr lang="en-US" sz="2400" dirty="0"/>
              <a:t> yang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Dioperasikan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b="1" dirty="0"/>
              <a:t>motor </a:t>
            </a:r>
            <a:r>
              <a:rPr lang="en-US" sz="2400" b="1" dirty="0" err="1"/>
              <a:t>tanpa</a:t>
            </a:r>
            <a:r>
              <a:rPr lang="en-US" sz="2400" b="1" dirty="0"/>
              <a:t> </a:t>
            </a:r>
            <a:r>
              <a:rPr lang="en-US" sz="2400" b="1" err="1"/>
              <a:t>beban</a:t>
            </a:r>
            <a:r>
              <a:rPr lang="en-US" sz="240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121" y="3094240"/>
            <a:ext cx="69818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Keuntungan</a:t>
            </a:r>
            <a:r>
              <a:rPr lang="en-US" sz="4000" dirty="0"/>
              <a:t> </a:t>
            </a:r>
            <a:r>
              <a:rPr lang="en-US" sz="4000" i="1" dirty="0"/>
              <a:t>Synchronous Condenser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menyerap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reaktif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inersia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hubung</a:t>
            </a:r>
            <a:r>
              <a:rPr lang="en-US" sz="2400" dirty="0"/>
              <a:t> </a:t>
            </a:r>
            <a:r>
              <a:rPr lang="en-US" sz="2400" dirty="0" err="1"/>
              <a:t>singkat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harmonisa</a:t>
            </a:r>
            <a:endParaRPr lang="en-US" sz="2400" dirty="0"/>
          </a:p>
          <a:p>
            <a:r>
              <a:rPr lang="en-US" sz="2400" dirty="0" err="1"/>
              <a:t>Tahan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ketidakseimbangan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" ma:contentTypeID="0x010100AC9F34F0316596428B567175165F152F" ma:contentTypeVersion="6" ma:contentTypeDescription="Buat sebuah dokumen baru." ma:contentTypeScope="" ma:versionID="ac4d4e3c9d0f16bf8816ce16d12408ab">
  <xsd:schema xmlns:xsd="http://www.w3.org/2001/XMLSchema" xmlns:xs="http://www.w3.org/2001/XMLSchema" xmlns:p="http://schemas.microsoft.com/office/2006/metadata/properties" xmlns:ns2="ed1de59d-d067-4310-9ecb-0fd71ee7e289" targetNamespace="http://schemas.microsoft.com/office/2006/metadata/properties" ma:root="true" ma:fieldsID="1dc7fb5685dd1a1379ec0d77858b498c" ns2:_="">
    <xsd:import namespace="ed1de59d-d067-4310-9ecb-0fd71ee7e2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de59d-d067-4310-9ecb-0fd71ee7e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e Isi"/>
        <xsd:element ref="dc:title" minOccurs="0" maxOccurs="1" ma:index="4" ma:displayName="Judu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28048D-B564-482F-A207-1F2A30897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1de59d-d067-4310-9ecb-0fd71ee7e2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526B60-F10D-4EC2-93C8-1A3984F89527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ed1de59d-d067-4310-9ecb-0fd71ee7e289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60B92-A07C-4824-B777-E1CA92CA55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4062</TotalTime>
  <Words>905</Words>
  <Application>Microsoft Office PowerPoint</Application>
  <PresentationFormat>On-screen Show (4:3)</PresentationFormat>
  <Paragraphs>120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Presentasi Seminar Proposal  Optimasi Jaringan Transmisi dengan Pemasangan Synchronous Condensor</vt:lpstr>
      <vt:lpstr>Trend</vt:lpstr>
      <vt:lpstr>Background</vt:lpstr>
      <vt:lpstr>Facts:  BO sistem Sulbagsel 15/11/2018</vt:lpstr>
      <vt:lpstr>Formulasi Masalah</vt:lpstr>
      <vt:lpstr>Tujuan Penelitian</vt:lpstr>
      <vt:lpstr>Hipotesa</vt:lpstr>
      <vt:lpstr>Synchronous Condenser</vt:lpstr>
      <vt:lpstr>Keuntungan Synchronous Condenser</vt:lpstr>
      <vt:lpstr>Kurva Kapabilitas Generator</vt:lpstr>
      <vt:lpstr>Ruang Lingkup</vt:lpstr>
      <vt:lpstr>Instrumen yang Digunakan</vt:lpstr>
      <vt:lpstr>Sampel Penelitian</vt:lpstr>
      <vt:lpstr>Kerangka Penelitian</vt:lpstr>
      <vt:lpstr>Desain Penelitian</vt:lpstr>
      <vt:lpstr>Pengumpulan dan Analisa Data</vt:lpstr>
      <vt:lpstr>Terima kasih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Spesifikasi Generator</vt:lpstr>
      <vt:lpstr>Kurva Kapabilitas Generator</vt:lpstr>
      <vt:lpstr>Estimasi Inersia</vt:lpstr>
      <vt:lpstr>Skema Sinkronisasi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Kajian Pemasangan Kondensator Sinkron di PLTG Tello</dc:title>
  <dc:creator>Sri Nurdiati</dc:creator>
  <cp:lastModifiedBy>Asus</cp:lastModifiedBy>
  <cp:revision>203</cp:revision>
  <dcterms:created xsi:type="dcterms:W3CDTF">2020-06-12T13:43:48Z</dcterms:created>
  <dcterms:modified xsi:type="dcterms:W3CDTF">2021-10-26T04:03:54Z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0x010100AC9F34F0316596428B567175165F152F</vt:lpwstr>
  </property>
</Properties>
</file>