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7" r:id="rId3"/>
    <p:sldId id="271" r:id="rId4"/>
    <p:sldId id="259" r:id="rId5"/>
    <p:sldId id="272" r:id="rId6"/>
    <p:sldId id="273" r:id="rId7"/>
    <p:sldId id="274" r:id="rId8"/>
    <p:sldId id="276" r:id="rId9"/>
    <p:sldId id="280" r:id="rId10"/>
    <p:sldId id="277" r:id="rId11"/>
    <p:sldId id="275" r:id="rId12"/>
    <p:sldId id="278" r:id="rId13"/>
    <p:sldId id="282" r:id="rId14"/>
    <p:sldId id="264" r:id="rId15"/>
    <p:sldId id="283" r:id="rId16"/>
    <p:sldId id="285" r:id="rId17"/>
    <p:sldId id="286" r:id="rId18"/>
    <p:sldId id="287" r:id="rId19"/>
    <p:sldId id="269" r:id="rId20"/>
    <p:sldId id="267" r:id="rId21"/>
    <p:sldId id="268" r:id="rId22"/>
    <p:sldId id="270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B5D"/>
    <a:srgbClr val="B2EF43"/>
    <a:srgbClr val="FAFAFA"/>
    <a:srgbClr val="3366CC"/>
    <a:srgbClr val="000000"/>
    <a:srgbClr val="990000"/>
    <a:srgbClr val="9E3434"/>
    <a:srgbClr val="CCFFFF"/>
    <a:srgbClr val="CCDFFD"/>
    <a:srgbClr val="89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99" autoAdjust="0"/>
  </p:normalViewPr>
  <p:slideViewPr>
    <p:cSldViewPr>
      <p:cViewPr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D0DC-75F0-4298-9B79-A0DC5668912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9A34C-AB3B-4DC8-9C88-F40D09C5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9A34C-AB3B-4DC8-9C88-F40D09C525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7274-4AB6-45D6-9F5D-E82A7F14F96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996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6B408-598C-4792-88D4-D1198A2C44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28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ABA9-5FFF-4793-AFC4-9E6082FDA2E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803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7085-707C-4A84-BB24-93788FF41FD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516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9536-7A59-4AB2-B158-61A6D3807D8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130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D57FF-4F18-4B58-AC51-556E8AD4384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7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BE60-7E47-447B-91F8-0FAE76456D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374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E4288-C1CB-438E-BF47-4F31747B7E3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94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C6939-5D7A-415A-9DE1-54D4006371E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95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14D6D-B3F5-410D-A540-234E9EF3EF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48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E5F4E-4FE8-473C-AF6F-AEB7F787454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776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8FAD4A-BA9A-4262-A096-69B0AA0C61FE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 l="-3000" b="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56737" y="5487993"/>
            <a:ext cx="2592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>
              <a:buNone/>
            </a:pPr>
            <a:r>
              <a:rPr lang="en-US" sz="1600" dirty="0" smtClean="0">
                <a:ln w="0"/>
                <a:latin typeface="Clarendon Lt BT" panose="02040604040505020204" pitchFamily="18" charset="0"/>
                <a:cs typeface="Times New Roman" panose="02020603050405020304" pitchFamily="18" charset="0"/>
              </a:rPr>
              <a:t>Siska </a:t>
            </a:r>
            <a:r>
              <a:rPr lang="en-US" sz="1600" dirty="0" err="1" smtClean="0">
                <a:ln w="0"/>
                <a:latin typeface="Clarendon Lt BT" panose="02040604040505020204" pitchFamily="18" charset="0"/>
                <a:cs typeface="Times New Roman" panose="02020603050405020304" pitchFamily="18" charset="0"/>
              </a:rPr>
              <a:t>Armalivia</a:t>
            </a:r>
            <a:endParaRPr lang="en-US" sz="1600" dirty="0" smtClean="0">
              <a:ln w="0"/>
              <a:latin typeface="Clarendon Lt BT" panose="0204060404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n w="0"/>
                <a:latin typeface="Clarendon Lt BT" panose="02040604040505020204" pitchFamily="18" charset="0"/>
                <a:cs typeface="Times New Roman" panose="02020603050405020304" pitchFamily="18" charset="0"/>
              </a:rPr>
              <a:t>D032181026</a:t>
            </a:r>
            <a:endParaRPr lang="en-US" sz="1600" dirty="0">
              <a:ln w="0"/>
              <a:latin typeface="Clarendon Lt BT" panose="02040604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3789040"/>
            <a:ext cx="8784976" cy="972108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Penghitungan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Otomatis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Larva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Udang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Metode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 YOLO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larendon Lt BT" panose="02040604040505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24128" y="5276816"/>
            <a:ext cx="0" cy="1007130"/>
          </a:xfrm>
          <a:prstGeom prst="line">
            <a:avLst/>
          </a:prstGeom>
          <a:ln w="28575"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39086"/>
            <a:ext cx="720080" cy="81365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 bwMode="auto">
          <a:xfrm>
            <a:off x="145855" y="5431469"/>
            <a:ext cx="5544616" cy="64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larendon Lt BT" panose="02040604040505020204" pitchFamily="18" charset="0"/>
              </a:rPr>
              <a:t>Pembimbing</a:t>
            </a:r>
            <a:r>
              <a:rPr lang="en-US" sz="1600" dirty="0" smtClean="0">
                <a:latin typeface="Clarendon Lt BT" panose="02040604040505020204" pitchFamily="18" charset="0"/>
              </a:rPr>
              <a:t> I	: Dr. Ir. </a:t>
            </a:r>
            <a:r>
              <a:rPr lang="en-US" sz="1600" dirty="0" err="1" smtClean="0">
                <a:latin typeface="Clarendon Lt BT" panose="02040604040505020204" pitchFamily="18" charset="0"/>
              </a:rPr>
              <a:t>Zahir</a:t>
            </a:r>
            <a:r>
              <a:rPr lang="en-US" sz="1600" dirty="0" smtClean="0">
                <a:latin typeface="Clarendon Lt BT" panose="02040604040505020204" pitchFamily="18" charset="0"/>
              </a:rPr>
              <a:t> </a:t>
            </a:r>
            <a:r>
              <a:rPr lang="en-US" sz="1600" dirty="0" err="1" smtClean="0">
                <a:latin typeface="Clarendon Lt BT" panose="02040604040505020204" pitchFamily="18" charset="0"/>
              </a:rPr>
              <a:t>Zainuddin</a:t>
            </a:r>
            <a:r>
              <a:rPr lang="en-US" sz="1600" dirty="0" smtClean="0">
                <a:latin typeface="Clarendon Lt BT" panose="02040604040505020204" pitchFamily="18" charset="0"/>
              </a:rPr>
              <a:t>, M.Sc.</a:t>
            </a:r>
          </a:p>
          <a:p>
            <a:r>
              <a:rPr lang="en-US" sz="1600" dirty="0" err="1" smtClean="0">
                <a:latin typeface="Clarendon Lt BT" panose="02040604040505020204" pitchFamily="18" charset="0"/>
              </a:rPr>
              <a:t>Pembimbing</a:t>
            </a:r>
            <a:r>
              <a:rPr lang="en-US" sz="1600" dirty="0" smtClean="0">
                <a:latin typeface="Clarendon Lt BT" panose="02040604040505020204" pitchFamily="18" charset="0"/>
              </a:rPr>
              <a:t> II	: Prof. Dr. Ir. </a:t>
            </a:r>
            <a:r>
              <a:rPr lang="en-US" sz="1600" dirty="0" err="1" smtClean="0">
                <a:latin typeface="Clarendon Lt BT" panose="02040604040505020204" pitchFamily="18" charset="0"/>
              </a:rPr>
              <a:t>Andani</a:t>
            </a:r>
            <a:r>
              <a:rPr lang="en-US" sz="1600" dirty="0" smtClean="0">
                <a:latin typeface="Clarendon Lt BT" panose="02040604040505020204" pitchFamily="18" charset="0"/>
              </a:rPr>
              <a:t> </a:t>
            </a:r>
            <a:r>
              <a:rPr lang="en-US" sz="1600" dirty="0" err="1" smtClean="0">
                <a:latin typeface="Clarendon Lt BT" panose="02040604040505020204" pitchFamily="18" charset="0"/>
              </a:rPr>
              <a:t>Achmad</a:t>
            </a:r>
            <a:r>
              <a:rPr lang="en-US" sz="1600" dirty="0" smtClean="0">
                <a:latin typeface="Clarendon Lt BT" panose="02040604040505020204" pitchFamily="18" charset="0"/>
              </a:rPr>
              <a:t>, M.T.</a:t>
            </a:r>
            <a:endParaRPr lang="en-US" sz="1600" dirty="0">
              <a:latin typeface="Clarendon Lt BT" panose="02040604040505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681" y="223203"/>
            <a:ext cx="5039391" cy="829533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larendon Lt BT" panose="02040604040505020204" pitchFamily="18" charset="0"/>
                <a:cs typeface="Times New Roman" panose="02020603050405020304" pitchFamily="18" charset="0"/>
              </a:rPr>
              <a:t>SEMINAR HASIL PENELITIAN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larendon Lt BT" panose="0204060404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PERANCANGAN SISTEM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71" t="2153" r="2977" b="4545"/>
          <a:stretch/>
        </p:blipFill>
        <p:spPr>
          <a:xfrm>
            <a:off x="1691679" y="1988840"/>
            <a:ext cx="5688633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2856" y="4805736"/>
            <a:ext cx="2326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Gambar</a:t>
            </a:r>
            <a:r>
              <a:rPr lang="en-US" sz="1000" dirty="0" smtClean="0"/>
              <a:t> diagram </a:t>
            </a:r>
            <a:r>
              <a:rPr lang="en-US" sz="1000" dirty="0" err="1" smtClean="0"/>
              <a:t>perancangan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sistem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43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95736" y="1916832"/>
            <a:ext cx="4274042" cy="3364524"/>
            <a:chOff x="2617860" y="1628800"/>
            <a:chExt cx="4274042" cy="33645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571" y="1640534"/>
              <a:ext cx="2016224" cy="15121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860" y="3475122"/>
              <a:ext cx="2023067" cy="15182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628800"/>
              <a:ext cx="2031870" cy="15239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3469421"/>
              <a:ext cx="2031870" cy="1523903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IMAGE CROPPING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4789" y="3440734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(a)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326244" y="345726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(b)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3088960" y="5362057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(c)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5319211" y="5297993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(d)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760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PELABELAN DATA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4719"/>
            <a:ext cx="1656183" cy="4446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0003" b="28705"/>
          <a:stretch/>
        </p:blipFill>
        <p:spPr>
          <a:xfrm>
            <a:off x="3564346" y="2309726"/>
            <a:ext cx="2259978" cy="270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27" t="279" r="61636" b="69503"/>
          <a:stretch/>
        </p:blipFill>
        <p:spPr>
          <a:xfrm>
            <a:off x="6269345" y="2852936"/>
            <a:ext cx="2412011" cy="129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15357" y="6055257"/>
            <a:ext cx="12426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Flowchart labeling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6795516" y="4149080"/>
            <a:ext cx="13596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Kelas</a:t>
            </a:r>
            <a:r>
              <a:rPr lang="en-US" sz="1000" dirty="0" smtClean="0"/>
              <a:t> </a:t>
            </a:r>
            <a:r>
              <a:rPr lang="en-US" sz="1000" dirty="0" err="1" smtClean="0"/>
              <a:t>untuk</a:t>
            </a:r>
            <a:r>
              <a:rPr lang="en-US" sz="1000" dirty="0" smtClean="0"/>
              <a:t> labeling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73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7638"/>
            <a:ext cx="6806379" cy="4176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7138" b="47871"/>
          <a:stretch/>
        </p:blipFill>
        <p:spPr>
          <a:xfrm>
            <a:off x="3275856" y="4509120"/>
            <a:ext cx="3167435" cy="176269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PELABELAN DATA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9088" y="5606497"/>
            <a:ext cx="10567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Proses labeling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5356666" y="6271816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File </a:t>
            </a:r>
            <a:r>
              <a:rPr lang="en-US" sz="1000" dirty="0" err="1" smtClean="0"/>
              <a:t>anotasi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79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TRAINING DATA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5" r="29956"/>
          <a:stretch/>
        </p:blipFill>
        <p:spPr>
          <a:xfrm>
            <a:off x="755575" y="1484784"/>
            <a:ext cx="2448273" cy="4104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t="21009" r="25208" b="28643"/>
          <a:stretch/>
        </p:blipFill>
        <p:spPr>
          <a:xfrm>
            <a:off x="3347864" y="2060848"/>
            <a:ext cx="5600622" cy="2520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63007" y="5656386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File </a:t>
            </a:r>
            <a:r>
              <a:rPr lang="en-US" sz="1000" dirty="0" err="1" smtClean="0"/>
              <a:t>config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940152" y="4565830"/>
            <a:ext cx="10358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Proses training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42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TESTING DATA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2" b="2881"/>
          <a:stretch/>
        </p:blipFill>
        <p:spPr bwMode="auto">
          <a:xfrm>
            <a:off x="851426" y="1514927"/>
            <a:ext cx="1359401" cy="3702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10" r="46850" b="48495"/>
          <a:stretch/>
        </p:blipFill>
        <p:spPr>
          <a:xfrm>
            <a:off x="2514024" y="2420888"/>
            <a:ext cx="3312368" cy="1668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10" r="70475" b="21391"/>
          <a:stretch/>
        </p:blipFill>
        <p:spPr>
          <a:xfrm>
            <a:off x="6129589" y="2132856"/>
            <a:ext cx="2128682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1085" y="5320200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Flowchart testing data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053455" y="4221088"/>
            <a:ext cx="2252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Proses </a:t>
            </a:r>
            <a:r>
              <a:rPr lang="en-US" sz="1000" dirty="0" err="1" smtClean="0"/>
              <a:t>deteksi</a:t>
            </a:r>
            <a:r>
              <a:rPr lang="en-US" sz="1000" dirty="0" smtClean="0"/>
              <a:t> </a:t>
            </a:r>
            <a:r>
              <a:rPr lang="en-US" sz="1000" dirty="0" err="1" smtClean="0"/>
              <a:t>menggunakan</a:t>
            </a:r>
            <a:r>
              <a:rPr lang="en-US" sz="1000" dirty="0" smtClean="0"/>
              <a:t> YOLO</a:t>
            </a:r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473693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HASIL DETEKSI</a:t>
            </a:r>
            <a:endParaRPr lang="en-US" sz="4000" b="1" dirty="0">
              <a:solidFill>
                <a:srgbClr val="F98B5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607" y="6185614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Hasil</a:t>
            </a:r>
            <a:r>
              <a:rPr lang="en-US" sz="1000" dirty="0" smtClean="0"/>
              <a:t> </a:t>
            </a:r>
            <a:r>
              <a:rPr lang="en-US" sz="1000" dirty="0" err="1" smtClean="0"/>
              <a:t>deteksi</a:t>
            </a:r>
            <a:r>
              <a:rPr lang="en-US" sz="1000" dirty="0" smtClean="0"/>
              <a:t> </a:t>
            </a:r>
            <a:r>
              <a:rPr lang="en-US" sz="1000" dirty="0" err="1" smtClean="0"/>
              <a:t>sistem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69134"/>
            <a:ext cx="4816445" cy="26843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4576" y="2415224"/>
            <a:ext cx="2729312" cy="2038291"/>
            <a:chOff x="5593178" y="5115326"/>
            <a:chExt cx="2209900" cy="15242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5600170" y="5115326"/>
                  <a:ext cx="2134559" cy="3226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1" dirty="0" smtClean="0">
                      <a:latin typeface="+mn-lt"/>
                      <a:ea typeface="Calibri" panose="020F0502020204030204" pitchFamily="34" charset="0"/>
                    </a:rPr>
                    <a:t>Accuracy</a:t>
                  </a:r>
                  <a:r>
                    <a:rPr lang="en-US" sz="1000" dirty="0" smtClean="0">
                      <a:latin typeface="+mn-lt"/>
                      <a:ea typeface="Calibri" panose="020F0502020204030204" pitchFamily="34" charset="0"/>
                    </a:rPr>
                    <a:t> </a:t>
                  </a:r>
                  <a:r>
                    <a:rPr lang="en-US" sz="1000" dirty="0">
                      <a:latin typeface="+mn-lt"/>
                      <a:ea typeface="Calibri" panose="020F0502020204030204" pitchFamily="34" charset="0"/>
                    </a:rPr>
                    <a:t>=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effectLst/>
                                  <a:latin typeface="+mn-lt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𝑇𝑃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𝑇𝑁</m:t>
                              </m:r>
                            </m:num>
                            <m:den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𝑇𝑃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𝐹𝑃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𝐹𝑁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𝑇𝑁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1000" dirty="0">
                      <a:effectLst/>
                      <a:latin typeface="+mn-lt"/>
                      <a:ea typeface="Times New Roman" panose="02020603050405020304" pitchFamily="18" charset="0"/>
                    </a:rPr>
                    <a:t> x 100%</a:t>
                  </a:r>
                  <a:endParaRPr lang="en-US" sz="10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170" y="5115326"/>
                  <a:ext cx="2134559" cy="3226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5593178" y="5514841"/>
                  <a:ext cx="1741823" cy="3226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1" dirty="0" smtClean="0">
                      <a:latin typeface="+mn-lt"/>
                      <a:ea typeface="Calibri" panose="020F0502020204030204" pitchFamily="34" charset="0"/>
                    </a:rPr>
                    <a:t>Precision</a:t>
                  </a:r>
                  <a:r>
                    <a:rPr lang="en-US" sz="1000" dirty="0">
                      <a:effectLst/>
                      <a:latin typeface="+mn-lt"/>
                      <a:ea typeface="Calibri" panose="020F0502020204030204" pitchFamily="34" charset="0"/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effectLst/>
                                  <a:latin typeface="+mn-lt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𝑇𝑃</m:t>
                              </m:r>
                            </m:num>
                            <m:den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𝑇𝑃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𝐹𝑃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1000" dirty="0">
                      <a:effectLst/>
                      <a:latin typeface="+mn-lt"/>
                      <a:ea typeface="Times New Roman" panose="02020603050405020304" pitchFamily="18" charset="0"/>
                    </a:rPr>
                    <a:t> x 100%</a:t>
                  </a:r>
                  <a:endParaRPr lang="en-US" sz="10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178" y="5514841"/>
                  <a:ext cx="1741823" cy="32265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5602403" y="5908435"/>
                  <a:ext cx="1583126" cy="3226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1" dirty="0">
                      <a:latin typeface="+mn-lt"/>
                      <a:ea typeface="Calibri" panose="020F0502020204030204" pitchFamily="34" charset="0"/>
                    </a:rPr>
                    <a:t>Recall</a:t>
                  </a:r>
                  <a:r>
                    <a:rPr lang="en-US" sz="1000" dirty="0">
                      <a:effectLst/>
                      <a:latin typeface="+mn-lt"/>
                      <a:ea typeface="Calibri" panose="020F0502020204030204" pitchFamily="34" charset="0"/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effectLst/>
                                  <a:latin typeface="+mn-lt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𝑇𝑃</m:t>
                              </m:r>
                            </m:num>
                            <m:den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𝑇𝑃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𝐹𝑁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1000" dirty="0">
                      <a:effectLst/>
                      <a:latin typeface="+mn-lt"/>
                      <a:ea typeface="Times New Roman" panose="02020603050405020304" pitchFamily="18" charset="0"/>
                    </a:rPr>
                    <a:t> x 100%</a:t>
                  </a:r>
                  <a:endParaRPr lang="en-US" sz="10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403" y="5908435"/>
                  <a:ext cx="1583126" cy="32265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5593178" y="6302029"/>
                  <a:ext cx="2209900" cy="3375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1" dirty="0">
                      <a:latin typeface="+mn-lt"/>
                      <a:ea typeface="Calibri" panose="020F0502020204030204" pitchFamily="34" charset="0"/>
                    </a:rPr>
                    <a:t>F1-Score</a:t>
                  </a:r>
                  <a:r>
                    <a:rPr lang="en-US" sz="1000" dirty="0">
                      <a:effectLst/>
                      <a:latin typeface="+mn-lt"/>
                      <a:ea typeface="Calibri" panose="020F0502020204030204" pitchFamily="34" charset="0"/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effectLst/>
                                  <a:latin typeface="+mn-lt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𝑝𝑟𝑒𝑐𝑖𝑠𝑖𝑜𝑛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𝑟𝑒𝑐𝑎𝑙𝑙</m:t>
                              </m:r>
                            </m:num>
                            <m:den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𝑝𝑟𝑒𝑐𝑖𝑠𝑖𝑜𝑛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𝑟𝑒𝑐𝑎𝑙𝑙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1000" dirty="0">
                      <a:effectLst/>
                      <a:latin typeface="+mn-lt"/>
                      <a:ea typeface="Times New Roman" panose="02020603050405020304" pitchFamily="18" charset="0"/>
                    </a:rPr>
                    <a:t> x 100% </a:t>
                  </a:r>
                  <a:endParaRPr lang="en-US" sz="10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178" y="6302029"/>
                  <a:ext cx="2209900" cy="33759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just"/>
            <a:r>
              <a:rPr lang="en-US" sz="4000" b="1" dirty="0" smtClean="0">
                <a:solidFill>
                  <a:srgbClr val="F98B5D"/>
                </a:solidFill>
              </a:rPr>
              <a:t>CONFUSION MATRIX</a:t>
            </a:r>
            <a:endParaRPr lang="en-US" sz="4000" b="1" dirty="0">
              <a:solidFill>
                <a:srgbClr val="F98B5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4576" y="4805012"/>
            <a:ext cx="7027093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(TP) 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(FP) 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 Negative (FN) 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Negative (TN) 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0152" y="4450611"/>
            <a:ext cx="1468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Tabel</a:t>
            </a:r>
            <a:r>
              <a:rPr lang="en-US" sz="1000" dirty="0" smtClean="0"/>
              <a:t> confusion matrix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79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5"/>
            <a:ext cx="6552728" cy="42484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just"/>
            <a:r>
              <a:rPr lang="en-US" sz="4000" b="1" dirty="0" smtClean="0">
                <a:solidFill>
                  <a:srgbClr val="F98B5D"/>
                </a:solidFill>
              </a:rPr>
              <a:t>CONFUSION MATRIX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5877272"/>
            <a:ext cx="1512168" cy="756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just"/>
            <a:r>
              <a:rPr lang="en-US" sz="4000" b="1" dirty="0" smtClean="0">
                <a:solidFill>
                  <a:srgbClr val="F98B5D"/>
                </a:solidFill>
              </a:rPr>
              <a:t>PERFORMA SISTEM</a:t>
            </a:r>
            <a:endParaRPr lang="en-US" sz="4000" b="1" dirty="0">
              <a:solidFill>
                <a:srgbClr val="F98B5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4869160"/>
            <a:ext cx="2058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Performa </a:t>
            </a:r>
            <a:r>
              <a:rPr lang="en-US" sz="1000" dirty="0" err="1" smtClean="0"/>
              <a:t>sistem</a:t>
            </a:r>
            <a:r>
              <a:rPr lang="en-US" sz="1000" dirty="0" smtClean="0"/>
              <a:t> </a:t>
            </a:r>
            <a:r>
              <a:rPr lang="en-US" sz="1000" dirty="0" err="1" smtClean="0"/>
              <a:t>dari</a:t>
            </a:r>
            <a:r>
              <a:rPr lang="en-US" sz="1000" dirty="0" smtClean="0"/>
              <a:t> </a:t>
            </a:r>
            <a:r>
              <a:rPr lang="en-US" sz="1000" dirty="0" err="1" smtClean="0"/>
              <a:t>iterasi</a:t>
            </a:r>
            <a:r>
              <a:rPr lang="en-US" sz="1000" dirty="0" smtClean="0"/>
              <a:t> 4000</a:t>
            </a:r>
            <a:endParaRPr lang="en-US" sz="1000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017945"/>
              </p:ext>
            </p:extLst>
          </p:nvPr>
        </p:nvGraphicFramePr>
        <p:xfrm>
          <a:off x="2807804" y="2154002"/>
          <a:ext cx="3528392" cy="2626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790"/>
                <a:gridCol w="1761602"/>
              </a:tblGrid>
              <a:tr h="519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YOLO v3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Precision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95.26%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Recall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93.51%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F1-Score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94.38%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mAP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96.83%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949280"/>
            <a:ext cx="4536504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9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LATAR BELAKANG</a:t>
            </a:r>
            <a:r>
              <a:rPr lang="en-US" sz="4000" dirty="0" smtClean="0">
                <a:solidFill>
                  <a:srgbClr val="F98B5D"/>
                </a:solidFill>
              </a:rPr>
              <a:t> </a:t>
            </a:r>
            <a:endParaRPr lang="en-US" sz="4000" dirty="0">
              <a:solidFill>
                <a:srgbClr val="F98B5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55891"/>
            <a:ext cx="8220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Usaha </a:t>
            </a:r>
            <a:r>
              <a:rPr lang="en-US" dirty="0" err="1"/>
              <a:t>pembenihan</a:t>
            </a:r>
            <a:r>
              <a:rPr lang="en-US" dirty="0"/>
              <a:t> </a:t>
            </a:r>
            <a:r>
              <a:rPr lang="en-US" dirty="0" err="1"/>
              <a:t>udang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perikanan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larva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perikanan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Proses </a:t>
            </a:r>
            <a:r>
              <a:rPr lang="en-US" dirty="0" err="1"/>
              <a:t>penghitungan</a:t>
            </a:r>
            <a:r>
              <a:rPr lang="en-US" dirty="0"/>
              <a:t> larva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manual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80796"/>
              </p:ext>
            </p:extLst>
          </p:nvPr>
        </p:nvGraphicFramePr>
        <p:xfrm>
          <a:off x="510957" y="1340768"/>
          <a:ext cx="7848872" cy="53647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19776"/>
                <a:gridCol w="1124440"/>
                <a:gridCol w="936104"/>
                <a:gridCol w="1080120"/>
                <a:gridCol w="792088"/>
                <a:gridCol w="1152128"/>
                <a:gridCol w="864096"/>
                <a:gridCol w="1080120"/>
              </a:tblGrid>
              <a:tr h="350822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Image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Prediction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Manual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Accuracy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Image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Prediction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Manual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Accuracy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16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17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3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18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4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19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5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20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6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21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7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22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8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85%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23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9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24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10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25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11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26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12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27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13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28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14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29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5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15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30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5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Accuracy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76.48%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412" y="260648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HASIL PERBANDINGAN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9127" flipH="1">
            <a:off x="-207893" y="305933"/>
            <a:ext cx="1209259" cy="60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40" y="170080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Metode</a:t>
            </a:r>
            <a:r>
              <a:rPr lang="en-US" sz="1600" dirty="0"/>
              <a:t> YOLOv3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mendeteksi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menghitung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larva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para </a:t>
            </a:r>
            <a:r>
              <a:rPr lang="en-US" sz="1600" dirty="0" err="1"/>
              <a:t>petambak</a:t>
            </a:r>
            <a:r>
              <a:rPr lang="en-US" sz="1600" dirty="0"/>
              <a:t> </a:t>
            </a:r>
            <a:r>
              <a:rPr lang="en-US" sz="1600" dirty="0" err="1"/>
              <a:t>udang</a:t>
            </a:r>
            <a:r>
              <a:rPr lang="en-US" sz="1600" dirty="0"/>
              <a:t> </a:t>
            </a:r>
            <a:r>
              <a:rPr lang="en-US" sz="1600" dirty="0" err="1"/>
              <a:t>menghitung</a:t>
            </a:r>
            <a:r>
              <a:rPr lang="en-US" sz="1600" dirty="0"/>
              <a:t> larva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yang </a:t>
            </a:r>
            <a:r>
              <a:rPr lang="en-US" sz="1600" dirty="0" err="1"/>
              <a:t>besar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ribuan</a:t>
            </a:r>
            <a:r>
              <a:rPr lang="en-US" sz="1600" dirty="0"/>
              <a:t>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ratusan</a:t>
            </a:r>
            <a:r>
              <a:rPr lang="en-US" sz="1600" dirty="0"/>
              <a:t> </a:t>
            </a:r>
            <a:r>
              <a:rPr lang="en-US" sz="1600" dirty="0" err="1"/>
              <a:t>ekor</a:t>
            </a:r>
            <a:r>
              <a:rPr lang="en-US" sz="1600" dirty="0"/>
              <a:t> larva </a:t>
            </a:r>
            <a:r>
              <a:rPr lang="en-US" sz="1600" dirty="0" err="1"/>
              <a:t>udang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kesalahan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agar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yang </a:t>
            </a:r>
            <a:r>
              <a:rPr lang="en-US" sz="1600" dirty="0" err="1"/>
              <a:t>dirugikan</a:t>
            </a:r>
            <a:r>
              <a:rPr lang="en-US" sz="16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Dataset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325 data </a:t>
            </a:r>
            <a:r>
              <a:rPr lang="en-US" sz="1600" dirty="0" err="1"/>
              <a:t>citra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data </a:t>
            </a:r>
            <a:r>
              <a:rPr lang="en-US" sz="1600" dirty="0" err="1"/>
              <a:t>latih</a:t>
            </a:r>
            <a:r>
              <a:rPr lang="en-US" sz="1600" dirty="0"/>
              <a:t>  </a:t>
            </a:r>
            <a:r>
              <a:rPr lang="en-US" sz="1600" dirty="0" err="1"/>
              <a:t>dan</a:t>
            </a:r>
            <a:r>
              <a:rPr lang="en-US" sz="1600" dirty="0"/>
              <a:t> 30 data </a:t>
            </a:r>
            <a:r>
              <a:rPr lang="en-US" sz="1600" dirty="0" err="1"/>
              <a:t>citra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uji</a:t>
            </a:r>
            <a:r>
              <a:rPr lang="en-US" sz="1600" dirty="0"/>
              <a:t> </a:t>
            </a:r>
            <a:r>
              <a:rPr lang="en-US" sz="1600" dirty="0" err="1"/>
              <a:t>coba</a:t>
            </a:r>
            <a:r>
              <a:rPr lang="en-US" sz="1600" dirty="0"/>
              <a:t>.  4000 </a:t>
            </a:r>
            <a:r>
              <a:rPr lang="en-US" sz="1600" dirty="0" err="1"/>
              <a:t>iterasi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learning rate 0.001,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Average Precision (</a:t>
            </a:r>
            <a:r>
              <a:rPr lang="en-US" sz="1600" dirty="0" err="1"/>
              <a:t>mAP</a:t>
            </a:r>
            <a:r>
              <a:rPr lang="en-US" sz="1600" dirty="0"/>
              <a:t>) </a:t>
            </a:r>
            <a:r>
              <a:rPr lang="en-US" sz="1600" dirty="0" err="1"/>
              <a:t>sebesar</a:t>
            </a:r>
            <a:r>
              <a:rPr lang="en-US" sz="1600" dirty="0"/>
              <a:t> 96.83%,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deteksi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ideal </a:t>
            </a:r>
            <a:r>
              <a:rPr lang="en-US" sz="1600" dirty="0" err="1"/>
              <a:t>mAP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deteksi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diatas</a:t>
            </a:r>
            <a:r>
              <a:rPr lang="en-US" sz="1600" dirty="0"/>
              <a:t> 50% </a:t>
            </a:r>
            <a:r>
              <a:rPr lang="en-US" sz="1600" dirty="0" err="1"/>
              <a:t>atau</a:t>
            </a:r>
            <a:r>
              <a:rPr lang="en-US" sz="1600" dirty="0"/>
              <a:t> 0.5 (</a:t>
            </a:r>
            <a:r>
              <a:rPr lang="en-US" sz="1600" dirty="0" err="1"/>
              <a:t>Pratama</a:t>
            </a:r>
            <a:r>
              <a:rPr lang="en-US" sz="1600" dirty="0"/>
              <a:t>, 2020),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rata-rata </a:t>
            </a:r>
            <a:r>
              <a:rPr lang="en-US" sz="1600" dirty="0" err="1"/>
              <a:t>akurasi</a:t>
            </a:r>
            <a:r>
              <a:rPr lang="en-US" sz="1600" dirty="0"/>
              <a:t> </a:t>
            </a:r>
            <a:r>
              <a:rPr lang="en-US" sz="1600" dirty="0" err="1"/>
              <a:t>sebesar</a:t>
            </a:r>
            <a:r>
              <a:rPr lang="en-US" sz="1600" dirty="0"/>
              <a:t> 76.48%.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metode</a:t>
            </a:r>
            <a:r>
              <a:rPr lang="en-US" sz="1600" dirty="0"/>
              <a:t> YOLO. </a:t>
            </a: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dataset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 smtClean="0"/>
              <a:t>akurasi</a:t>
            </a:r>
            <a:r>
              <a:rPr lang="en-US" sz="1600" dirty="0"/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just"/>
            <a:r>
              <a:rPr lang="en-US" sz="4000" b="1" dirty="0" smtClean="0">
                <a:solidFill>
                  <a:srgbClr val="F98B5D"/>
                </a:solidFill>
              </a:rPr>
              <a:t>KESIMPULAN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9916" y="2780928"/>
            <a:ext cx="516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70C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TERIMA KASIH</a:t>
            </a:r>
            <a:endParaRPr lang="en-US" sz="5400" b="1" dirty="0">
              <a:ln w="12700">
                <a:solidFill>
                  <a:srgbClr val="0070C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887">
            <a:off x="5341122" y="1498476"/>
            <a:ext cx="254625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6016" y="5682448"/>
            <a:ext cx="33711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 smtClean="0"/>
              <a:t>Penghitungan</a:t>
            </a:r>
            <a:r>
              <a:rPr lang="en-US" sz="1100" dirty="0" smtClean="0"/>
              <a:t> </a:t>
            </a:r>
            <a:r>
              <a:rPr lang="en-US" sz="1100" dirty="0" err="1" smtClean="0"/>
              <a:t>bibit</a:t>
            </a:r>
            <a:r>
              <a:rPr lang="en-US" sz="1100" dirty="0" smtClean="0"/>
              <a:t> </a:t>
            </a:r>
            <a:r>
              <a:rPr lang="en-US" sz="1100" dirty="0" err="1" smtClean="0"/>
              <a:t>udang</a:t>
            </a:r>
            <a:r>
              <a:rPr lang="en-US" sz="1100" dirty="0" smtClean="0"/>
              <a:t> manual</a:t>
            </a:r>
          </a:p>
          <a:p>
            <a:pPr algn="r"/>
            <a:r>
              <a:rPr lang="en-US" sz="1100" dirty="0" err="1" smtClean="0"/>
              <a:t>Sumber</a:t>
            </a:r>
            <a:r>
              <a:rPr lang="en-US" sz="1100" dirty="0" smtClean="0"/>
              <a:t>: Cara </a:t>
            </a:r>
            <a:r>
              <a:rPr lang="en-US" sz="1100" dirty="0" err="1" smtClean="0"/>
              <a:t>perhitungan</a:t>
            </a:r>
            <a:r>
              <a:rPr lang="en-US" sz="1100" dirty="0" smtClean="0"/>
              <a:t> </a:t>
            </a:r>
            <a:r>
              <a:rPr lang="en-US" sz="1100" dirty="0" err="1" smtClean="0"/>
              <a:t>benih</a:t>
            </a:r>
            <a:r>
              <a:rPr lang="en-US" sz="1100" dirty="0" smtClean="0"/>
              <a:t> </a:t>
            </a:r>
            <a:r>
              <a:rPr lang="en-US" sz="1100" dirty="0" err="1" smtClean="0"/>
              <a:t>udang</a:t>
            </a:r>
            <a:r>
              <a:rPr lang="en-US" sz="1100" dirty="0" smtClean="0"/>
              <a:t> </a:t>
            </a:r>
            <a:r>
              <a:rPr lang="en-US" sz="1100" dirty="0" err="1" smtClean="0"/>
              <a:t>galah</a:t>
            </a:r>
            <a:r>
              <a:rPr lang="en-US" sz="1100" dirty="0" smtClean="0"/>
              <a:t> - YouTube</a:t>
            </a:r>
            <a:endParaRPr lang="en-US" sz="11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7544" y="257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LATAR BELAKANG</a:t>
            </a:r>
            <a:r>
              <a:rPr lang="en-US" sz="4000" dirty="0" smtClean="0">
                <a:solidFill>
                  <a:srgbClr val="F98B5D"/>
                </a:solidFill>
              </a:rPr>
              <a:t> </a:t>
            </a:r>
            <a:endParaRPr lang="en-US" sz="4000" dirty="0">
              <a:solidFill>
                <a:srgbClr val="F98B5D"/>
              </a:solidFill>
            </a:endParaRPr>
          </a:p>
        </p:txBody>
      </p:sp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3197" y="1557694"/>
            <a:ext cx="7054130" cy="3967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sz="4000" b="1" dirty="0" smtClean="0">
                <a:solidFill>
                  <a:srgbClr val="F98B5D"/>
                </a:solidFill>
              </a:rPr>
              <a:t>RUMUSAN MASALAH</a:t>
            </a:r>
            <a:endParaRPr lang="en-US" sz="4000" dirty="0">
              <a:solidFill>
                <a:srgbClr val="F98B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51712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mengimplementasikan</a:t>
            </a:r>
            <a:r>
              <a:rPr lang="en-US" sz="1600" dirty="0"/>
              <a:t> </a:t>
            </a:r>
            <a:r>
              <a:rPr lang="en-US" sz="1600" dirty="0" err="1"/>
              <a:t>algoritma</a:t>
            </a:r>
            <a:r>
              <a:rPr lang="en-US" sz="1600" dirty="0"/>
              <a:t> YOLO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mendeteksi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menghitung</a:t>
            </a:r>
            <a:r>
              <a:rPr lang="en-US" sz="1600" dirty="0"/>
              <a:t> larva </a:t>
            </a:r>
            <a:r>
              <a:rPr lang="en-US" sz="1600" dirty="0" err="1"/>
              <a:t>udang</a:t>
            </a:r>
            <a:r>
              <a:rPr lang="en-US" sz="1600" dirty="0" smtClean="0"/>
              <a:t>?</a:t>
            </a:r>
            <a:endParaRPr lang="en-US" sz="1600" dirty="0"/>
          </a:p>
          <a:p>
            <a:pPr lvl="0">
              <a:lnSpc>
                <a:spcPct val="150000"/>
              </a:lnSpc>
            </a:pP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akurasi</a:t>
            </a:r>
            <a:r>
              <a:rPr lang="en-US" sz="1600" dirty="0"/>
              <a:t> yang </a:t>
            </a:r>
            <a:r>
              <a:rPr lang="en-US" sz="1600" dirty="0" err="1"/>
              <a:t>dihasilkan</a:t>
            </a:r>
            <a:r>
              <a:rPr lang="en-US" sz="1600" dirty="0"/>
              <a:t> </a:t>
            </a:r>
            <a:r>
              <a:rPr lang="en-US" sz="1600" dirty="0" err="1"/>
              <a:t>algoritma</a:t>
            </a:r>
            <a:r>
              <a:rPr lang="en-US" sz="1600" dirty="0"/>
              <a:t> YOLO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mendeteksi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mengitung</a:t>
            </a:r>
            <a:r>
              <a:rPr lang="en-US" sz="1600" dirty="0"/>
              <a:t> larva </a:t>
            </a:r>
            <a:r>
              <a:rPr lang="en-US" sz="1600" dirty="0" err="1"/>
              <a:t>udang</a:t>
            </a:r>
            <a:r>
              <a:rPr lang="en-US" sz="16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21307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ID" sz="4000" b="1" dirty="0" smtClean="0">
                <a:solidFill>
                  <a:srgbClr val="F98B5D"/>
                </a:solidFill>
              </a:rPr>
              <a:t>TUJUAN PENELITIAN</a:t>
            </a:r>
            <a:endParaRPr lang="en-US" sz="4000" dirty="0">
              <a:solidFill>
                <a:srgbClr val="F98B5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495224"/>
            <a:ext cx="7242285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Menerapkan</a:t>
            </a:r>
            <a:r>
              <a:rPr lang="en-US" sz="1600" dirty="0"/>
              <a:t> </a:t>
            </a:r>
            <a:r>
              <a:rPr lang="en-US" sz="1600" dirty="0" err="1"/>
              <a:t>algoritma</a:t>
            </a:r>
            <a:r>
              <a:rPr lang="en-US" sz="1600" dirty="0"/>
              <a:t> YOLO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penghitungan</a:t>
            </a:r>
            <a:r>
              <a:rPr lang="en-US" sz="1600" dirty="0"/>
              <a:t> larva </a:t>
            </a:r>
            <a:r>
              <a:rPr lang="en-US" sz="1600" dirty="0" err="1"/>
              <a:t>udang</a:t>
            </a:r>
            <a:r>
              <a:rPr lang="en-US" sz="1600" dirty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akurasi</a:t>
            </a:r>
            <a:r>
              <a:rPr lang="en-US" sz="1600" dirty="0"/>
              <a:t> yang </a:t>
            </a:r>
            <a:r>
              <a:rPr lang="en-US" sz="1600" dirty="0" err="1"/>
              <a:t>dihasilkan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algoritma</a:t>
            </a:r>
            <a:r>
              <a:rPr lang="en-US" sz="1600" dirty="0"/>
              <a:t> YOLO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mendeteksi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menghitung</a:t>
            </a:r>
            <a:r>
              <a:rPr lang="en-US" sz="1600" dirty="0"/>
              <a:t> larva </a:t>
            </a:r>
            <a:r>
              <a:rPr lang="en-US" sz="1600" dirty="0" err="1"/>
              <a:t>udang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43764" y="3156365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BATASAN MASALAH 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099" y="1417638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Data yang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format JPEG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YOLOv3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batasan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menumpuk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udang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udang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pergantian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pengambilan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udang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diletakkan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wadah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latar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kontak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cahaya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matahari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Pengambilan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kamera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Smartphone iPhone 5s </a:t>
            </a:r>
            <a:r>
              <a:rPr lang="en-US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Redmi Note 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endPara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000" b="1" dirty="0" smtClean="0">
                <a:solidFill>
                  <a:srgbClr val="F98B5D"/>
                </a:solidFill>
              </a:rPr>
              <a:t>STATE OF THE ART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59410"/>
              </p:ext>
            </p:extLst>
          </p:nvPr>
        </p:nvGraphicFramePr>
        <p:xfrm>
          <a:off x="179512" y="1488577"/>
          <a:ext cx="8784976" cy="51087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6749"/>
                <a:gridCol w="1858987"/>
                <a:gridCol w="1873479"/>
                <a:gridCol w="1291385"/>
                <a:gridCol w="2503876"/>
                <a:gridCol w="880500"/>
              </a:tblGrid>
              <a:tr h="323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Judul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Penerbit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Penulis</a:t>
                      </a:r>
                      <a:r>
                        <a:rPr lang="en-US" sz="900" dirty="0">
                          <a:effectLst/>
                        </a:rPr>
                        <a:t> &amp; </a:t>
                      </a:r>
                      <a:r>
                        <a:rPr lang="en-US" sz="900" dirty="0" err="1">
                          <a:effectLst/>
                        </a:rPr>
                        <a:t>Tahun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Metode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Hasil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Jumlah</a:t>
                      </a:r>
                      <a:r>
                        <a:rPr lang="en-US" sz="900" dirty="0">
                          <a:effectLst/>
                        </a:rPr>
                        <a:t> Data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1.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Image recognition method using Local Binary Pattern and the Random forest classifier to count post larvae </a:t>
                      </a:r>
                      <a:r>
                        <a:rPr lang="en-US" sz="900" dirty="0" smtClean="0">
                          <a:effectLst/>
                        </a:rPr>
                        <a:t>shrimp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Agriculture and Natural Resources, </a:t>
                      </a:r>
                      <a:r>
                        <a:rPr lang="en-US" sz="900" dirty="0" err="1">
                          <a:effectLst/>
                        </a:rPr>
                        <a:t>Kaewchote</a:t>
                      </a:r>
                      <a:r>
                        <a:rPr lang="en-US" sz="900" dirty="0">
                          <a:effectLst/>
                        </a:rPr>
                        <a:t> et al, 2018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 smtClean="0">
                          <a:effectLst/>
                        </a:rPr>
                        <a:t>Local</a:t>
                      </a:r>
                      <a:r>
                        <a:rPr lang="en-US" sz="900" baseline="0" dirty="0" smtClean="0">
                          <a:effectLst/>
                        </a:rPr>
                        <a:t> Binary Pattern (</a:t>
                      </a:r>
                      <a:r>
                        <a:rPr lang="en-US" sz="900" dirty="0" smtClean="0">
                          <a:effectLst/>
                        </a:rPr>
                        <a:t>LBP)</a:t>
                      </a:r>
                      <a:endParaRPr lang="en-US" sz="9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 smtClean="0">
                          <a:effectLst/>
                        </a:rPr>
                        <a:t>Random Forest (RF) </a:t>
                      </a:r>
                      <a:r>
                        <a:rPr lang="en-US" sz="900" dirty="0">
                          <a:effectLst/>
                        </a:rPr>
                        <a:t>classifier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err="1">
                          <a:effectLst/>
                        </a:rPr>
                        <a:t>Sistem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menunjukkan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persentase</a:t>
                      </a:r>
                      <a:r>
                        <a:rPr lang="en-US" sz="900" dirty="0">
                          <a:effectLst/>
                        </a:rPr>
                        <a:t> yang </a:t>
                      </a:r>
                      <a:r>
                        <a:rPr lang="en-US" sz="900" dirty="0" err="1">
                          <a:effectLst/>
                        </a:rPr>
                        <a:t>tinggi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dalam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menghitung</a:t>
                      </a:r>
                      <a:r>
                        <a:rPr lang="en-US" sz="900" dirty="0">
                          <a:effectLst/>
                        </a:rPr>
                        <a:t> post larva </a:t>
                      </a:r>
                      <a:r>
                        <a:rPr lang="en-US" sz="900" dirty="0" err="1">
                          <a:effectLst/>
                        </a:rPr>
                        <a:t>udang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100 gambar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2.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Combination of Canny Edge Detection and Blob Processing Techniques for Shrimp Larvae </a:t>
                      </a:r>
                      <a:r>
                        <a:rPr lang="en-US" sz="900" dirty="0" smtClean="0">
                          <a:effectLst/>
                        </a:rPr>
                        <a:t>Counting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900" dirty="0">
                          <a:effectLst/>
                        </a:rPr>
                        <a:t>Proceedings of the 2019 IEEE International Conference on Signal and Image Processing Applications, ICSIPA 2019, </a:t>
                      </a:r>
                      <a:r>
                        <a:rPr lang="en-ID" sz="900" dirty="0" err="1">
                          <a:effectLst/>
                        </a:rPr>
                        <a:t>Awalludin</a:t>
                      </a:r>
                      <a:r>
                        <a:rPr lang="en-ID" sz="900" dirty="0">
                          <a:effectLst/>
                        </a:rPr>
                        <a:t> et al, 2019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Canny Edge Detection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Blob analysis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900" dirty="0" err="1" smtClean="0">
                          <a:effectLst/>
                        </a:rPr>
                        <a:t>Metode</a:t>
                      </a:r>
                      <a:r>
                        <a:rPr lang="en-ID" sz="900" dirty="0" smtClean="0">
                          <a:effectLst/>
                        </a:rPr>
                        <a:t> yang </a:t>
                      </a:r>
                      <a:r>
                        <a:rPr lang="en-ID" sz="900" dirty="0" err="1">
                          <a:effectLst/>
                        </a:rPr>
                        <a:t>diusulkan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menyajikan</a:t>
                      </a:r>
                      <a:r>
                        <a:rPr lang="en-ID" sz="900" dirty="0">
                          <a:effectLst/>
                        </a:rPr>
                        <a:t> Root Mean Square Error (RMSE) </a:t>
                      </a:r>
                      <a:r>
                        <a:rPr lang="en-ID" sz="900" dirty="0" err="1">
                          <a:effectLst/>
                        </a:rPr>
                        <a:t>kurang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dari</a:t>
                      </a:r>
                      <a:r>
                        <a:rPr lang="en-ID" sz="900" dirty="0">
                          <a:effectLst/>
                        </a:rPr>
                        <a:t> 6% yang </a:t>
                      </a:r>
                      <a:r>
                        <a:rPr lang="en-ID" sz="900" dirty="0" err="1">
                          <a:effectLst/>
                        </a:rPr>
                        <a:t>lebih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baik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dari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beberapa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pendekatan</a:t>
                      </a:r>
                      <a:r>
                        <a:rPr lang="en-ID" sz="900" dirty="0">
                          <a:effectLst/>
                        </a:rPr>
                        <a:t> </a:t>
                      </a:r>
                      <a:r>
                        <a:rPr lang="en-ID" sz="900" dirty="0" err="1">
                          <a:effectLst/>
                        </a:rPr>
                        <a:t>penghitungan</a:t>
                      </a:r>
                      <a:r>
                        <a:rPr lang="en-ID" sz="900" dirty="0">
                          <a:effectLst/>
                        </a:rPr>
                        <a:t> manual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90 </a:t>
                      </a:r>
                      <a:r>
                        <a:rPr lang="en-US" sz="900" dirty="0" err="1">
                          <a:effectLst/>
                        </a:rPr>
                        <a:t>gambar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3.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Two-Phase Instance Segmentation for </a:t>
                      </a:r>
                      <a:r>
                        <a:rPr lang="en-US" sz="900" dirty="0" err="1">
                          <a:effectLst/>
                        </a:rPr>
                        <a:t>Whiteleg</a:t>
                      </a:r>
                      <a:r>
                        <a:rPr lang="en-US" sz="900" dirty="0">
                          <a:effectLst/>
                        </a:rPr>
                        <a:t> Shrimp Larvae </a:t>
                      </a:r>
                      <a:r>
                        <a:rPr lang="en-US" sz="900" dirty="0" smtClean="0">
                          <a:effectLst/>
                        </a:rPr>
                        <a:t>Counting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Digest of Technical Papers - IEEE International Conference on Consumer Electronics, Nguyen et al, 2020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900" dirty="0">
                          <a:effectLst/>
                        </a:rPr>
                        <a:t>Mask R-CNN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memiliki hasil dengan akurasi mulai dari 92,2% hingga 95,4% untuk gambar udang tumpang tindih sedang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-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4.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err="1">
                          <a:effectLst/>
                        </a:rPr>
                        <a:t>Vaname</a:t>
                      </a:r>
                      <a:r>
                        <a:rPr lang="en-US" sz="900" dirty="0">
                          <a:effectLst/>
                        </a:rPr>
                        <a:t> (</a:t>
                      </a:r>
                      <a:r>
                        <a:rPr lang="en-US" sz="900" dirty="0" err="1">
                          <a:effectLst/>
                        </a:rPr>
                        <a:t>Litopenaeus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vannamei</a:t>
                      </a:r>
                      <a:r>
                        <a:rPr lang="en-US" sz="900" dirty="0">
                          <a:effectLst/>
                        </a:rPr>
                        <a:t>) Shrimp Fry Counting Based on Image Processing </a:t>
                      </a:r>
                      <a:r>
                        <a:rPr lang="en-US" sz="900" dirty="0" smtClean="0">
                          <a:effectLst/>
                        </a:rPr>
                        <a:t>Method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IOP Conference Series: Earth and Environmental Science, </a:t>
                      </a:r>
                      <a:r>
                        <a:rPr lang="en-US" sz="900" dirty="0" err="1">
                          <a:effectLst/>
                        </a:rPr>
                        <a:t>Solahudin</a:t>
                      </a:r>
                      <a:r>
                        <a:rPr lang="en-US" sz="900" dirty="0">
                          <a:effectLst/>
                        </a:rPr>
                        <a:t> et al, 2018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 err="1">
                          <a:effectLst/>
                        </a:rPr>
                        <a:t>Operasi</a:t>
                      </a:r>
                      <a:r>
                        <a:rPr lang="en-US" sz="900" dirty="0">
                          <a:effectLst/>
                        </a:rPr>
                        <a:t> Thresholding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err="1">
                          <a:effectLst/>
                        </a:rPr>
                        <a:t>Akurasi</a:t>
                      </a:r>
                      <a:r>
                        <a:rPr lang="en-US" sz="900" dirty="0">
                          <a:effectLst/>
                        </a:rPr>
                        <a:t> 98.49% </a:t>
                      </a:r>
                      <a:r>
                        <a:rPr lang="en-US" sz="900" dirty="0" err="1">
                          <a:effectLst/>
                        </a:rPr>
                        <a:t>dalam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menghitung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benih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udang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dalam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waktu</a:t>
                      </a:r>
                      <a:r>
                        <a:rPr lang="en-US" sz="900" dirty="0">
                          <a:effectLst/>
                        </a:rPr>
                        <a:t> rata-rata 1.70 </a:t>
                      </a:r>
                      <a:r>
                        <a:rPr lang="en-US" sz="900" dirty="0" err="1">
                          <a:effectLst/>
                        </a:rPr>
                        <a:t>detik</a:t>
                      </a:r>
                      <a:r>
                        <a:rPr lang="en-US" sz="900" dirty="0">
                          <a:effectLst/>
                        </a:rPr>
                        <a:t>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-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5.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Live Shrimp Larvae Counting Method Using Co-occurrence Color Histogram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2012 9th International Conference on Electrical Engineering/Electronics, Computer, Telecommunications and Information Technology, </a:t>
                      </a:r>
                      <a:r>
                        <a:rPr lang="en-US" sz="900" dirty="0" err="1">
                          <a:effectLst/>
                        </a:rPr>
                        <a:t>Khantuwan</a:t>
                      </a:r>
                      <a:r>
                        <a:rPr lang="en-US" sz="900" dirty="0">
                          <a:effectLst/>
                        </a:rPr>
                        <a:t> &amp; </a:t>
                      </a:r>
                      <a:r>
                        <a:rPr lang="en-US" sz="900" dirty="0" err="1">
                          <a:effectLst/>
                        </a:rPr>
                        <a:t>Khiripet</a:t>
                      </a:r>
                      <a:r>
                        <a:rPr lang="en-US" sz="900" dirty="0">
                          <a:effectLst/>
                        </a:rPr>
                        <a:t>, 2012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Co-Occurrence color Histogram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err="1">
                          <a:effectLst/>
                        </a:rPr>
                        <a:t>Hasil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percobaan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menunjukkan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akurasi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sebesar</a:t>
                      </a:r>
                      <a:r>
                        <a:rPr lang="en-US" sz="900" dirty="0">
                          <a:effectLst/>
                        </a:rPr>
                        <a:t> 97%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100 </a:t>
                      </a:r>
                      <a:r>
                        <a:rPr lang="en-US" sz="900" dirty="0" err="1">
                          <a:effectLst/>
                        </a:rPr>
                        <a:t>gambar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50" marR="3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TAHAPAN PENELITIAN</a:t>
            </a:r>
            <a:endParaRPr lang="en-US" sz="4000" b="1" dirty="0">
              <a:solidFill>
                <a:srgbClr val="F98B5D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611560" y="2276872"/>
            <a:ext cx="7920880" cy="3168352"/>
            <a:chOff x="611560" y="2276872"/>
            <a:chExt cx="6552728" cy="2520280"/>
          </a:xfrm>
        </p:grpSpPr>
        <p:sp>
          <p:nvSpPr>
            <p:cNvPr id="64" name="Rectangle 63"/>
            <p:cNvSpPr/>
            <p:nvPr/>
          </p:nvSpPr>
          <p:spPr>
            <a:xfrm>
              <a:off x="611560" y="2276872"/>
              <a:ext cx="6552728" cy="2520280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4810" y="2408032"/>
              <a:ext cx="1487639" cy="465282"/>
            </a:xfrm>
            <a:prstGeom prst="rect">
              <a:avLst/>
            </a:prstGeom>
            <a:gradFill flip="none" rotWithShape="1">
              <a:gsLst>
                <a:gs pos="0">
                  <a:srgbClr val="F98B5D">
                    <a:tint val="66000"/>
                    <a:satMod val="160000"/>
                  </a:srgbClr>
                </a:gs>
                <a:gs pos="50000">
                  <a:srgbClr val="F98B5D">
                    <a:tint val="44500"/>
                    <a:satMod val="160000"/>
                  </a:srgbClr>
                </a:gs>
                <a:gs pos="100000">
                  <a:srgbClr val="F98B5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1.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Studi</a:t>
              </a:r>
              <a:r>
                <a:rPr lang="en-US" sz="1050" dirty="0" smtClean="0">
                  <a:solidFill>
                    <a:schemeClr val="tx1"/>
                  </a:solidFill>
                </a:rPr>
                <a:t>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Literatur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38903" y="2413254"/>
              <a:ext cx="1828692" cy="432050"/>
            </a:xfrm>
            <a:prstGeom prst="rect">
              <a:avLst/>
            </a:prstGeom>
            <a:gradFill flip="none" rotWithShape="1">
              <a:gsLst>
                <a:gs pos="0">
                  <a:srgbClr val="F98B5D">
                    <a:tint val="66000"/>
                    <a:satMod val="160000"/>
                  </a:srgbClr>
                </a:gs>
                <a:gs pos="50000">
                  <a:srgbClr val="F98B5D">
                    <a:tint val="44500"/>
                    <a:satMod val="160000"/>
                  </a:srgbClr>
                </a:gs>
                <a:gs pos="100000">
                  <a:srgbClr val="F98B5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2.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Identifikasi</a:t>
              </a:r>
              <a:r>
                <a:rPr lang="en-US" sz="1050" dirty="0" smtClean="0">
                  <a:solidFill>
                    <a:schemeClr val="tx1"/>
                  </a:solidFill>
                </a:rPr>
                <a:t>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kebutuhan</a:t>
              </a:r>
              <a:r>
                <a:rPr lang="en-US" sz="1050" dirty="0" smtClean="0">
                  <a:solidFill>
                    <a:schemeClr val="tx1"/>
                  </a:solidFill>
                </a:rPr>
                <a:t>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penelitian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4050" y="2413254"/>
              <a:ext cx="1828692" cy="432050"/>
            </a:xfrm>
            <a:prstGeom prst="rect">
              <a:avLst/>
            </a:prstGeom>
            <a:gradFill flip="none" rotWithShape="1">
              <a:gsLst>
                <a:gs pos="0">
                  <a:srgbClr val="F98B5D">
                    <a:tint val="66000"/>
                    <a:satMod val="160000"/>
                  </a:srgbClr>
                </a:gs>
                <a:gs pos="50000">
                  <a:srgbClr val="F98B5D">
                    <a:tint val="44500"/>
                    <a:satMod val="160000"/>
                  </a:srgbClr>
                </a:gs>
                <a:gs pos="100000">
                  <a:srgbClr val="F98B5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3. </a:t>
              </a:r>
              <a:r>
                <a:rPr lang="en-US" sz="1050" dirty="0" err="1">
                  <a:solidFill>
                    <a:schemeClr val="tx1"/>
                  </a:solidFill>
                </a:rPr>
                <a:t>Pengambilan</a:t>
              </a:r>
              <a:r>
                <a:rPr lang="en-US" sz="1050" dirty="0">
                  <a:solidFill>
                    <a:schemeClr val="tx1"/>
                  </a:solidFill>
                </a:rPr>
                <a:t> Data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8857" y="4227599"/>
              <a:ext cx="1573592" cy="432050"/>
            </a:xfrm>
            <a:prstGeom prst="rect">
              <a:avLst/>
            </a:prstGeom>
            <a:gradFill flip="none" rotWithShape="1">
              <a:gsLst>
                <a:gs pos="0">
                  <a:srgbClr val="F98B5D">
                    <a:tint val="66000"/>
                    <a:satMod val="160000"/>
                  </a:srgbClr>
                </a:gs>
                <a:gs pos="50000">
                  <a:srgbClr val="F98B5D">
                    <a:tint val="44500"/>
                    <a:satMod val="160000"/>
                  </a:srgbClr>
                </a:gs>
                <a:gs pos="100000">
                  <a:srgbClr val="F98B5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7. </a:t>
              </a:r>
              <a:r>
                <a:rPr lang="en-US" sz="1050" dirty="0" err="1">
                  <a:solidFill>
                    <a:schemeClr val="tx1"/>
                  </a:solidFill>
                </a:rPr>
                <a:t>Pembuatan</a:t>
              </a:r>
              <a:r>
                <a:rPr lang="en-US" sz="1050" dirty="0">
                  <a:solidFill>
                    <a:schemeClr val="tx1"/>
                  </a:solidFill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</a:rPr>
                <a:t>laporan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73679" y="3293968"/>
              <a:ext cx="1828692" cy="432050"/>
            </a:xfrm>
            <a:prstGeom prst="rect">
              <a:avLst/>
            </a:prstGeom>
            <a:gradFill flip="none" rotWithShape="1">
              <a:gsLst>
                <a:gs pos="0">
                  <a:srgbClr val="F98B5D">
                    <a:tint val="66000"/>
                    <a:satMod val="160000"/>
                  </a:srgbClr>
                </a:gs>
                <a:gs pos="50000">
                  <a:srgbClr val="F98B5D">
                    <a:tint val="44500"/>
                    <a:satMod val="160000"/>
                  </a:srgbClr>
                </a:gs>
                <a:gs pos="100000">
                  <a:srgbClr val="F98B5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4. </a:t>
              </a:r>
              <a:r>
                <a:rPr lang="en-US" sz="1050" dirty="0" err="1">
                  <a:solidFill>
                    <a:schemeClr val="tx1"/>
                  </a:solidFill>
                </a:rPr>
                <a:t>Analisis</a:t>
              </a:r>
              <a:r>
                <a:rPr lang="en-US" sz="1050" dirty="0">
                  <a:solidFill>
                    <a:schemeClr val="tx1"/>
                  </a:solidFill>
                </a:rPr>
                <a:t> data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73679" y="4221086"/>
              <a:ext cx="1828692" cy="432050"/>
            </a:xfrm>
            <a:prstGeom prst="rect">
              <a:avLst/>
            </a:prstGeom>
            <a:gradFill flip="none" rotWithShape="1">
              <a:gsLst>
                <a:gs pos="0">
                  <a:srgbClr val="F98B5D">
                    <a:tint val="66000"/>
                    <a:satMod val="160000"/>
                  </a:srgbClr>
                </a:gs>
                <a:gs pos="50000">
                  <a:srgbClr val="F98B5D">
                    <a:tint val="44500"/>
                    <a:satMod val="160000"/>
                  </a:srgbClr>
                </a:gs>
                <a:gs pos="100000">
                  <a:srgbClr val="F98B5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5. </a:t>
              </a:r>
              <a:r>
                <a:rPr lang="en-US" sz="1050" dirty="0" err="1">
                  <a:solidFill>
                    <a:schemeClr val="tx1"/>
                  </a:solidFill>
                </a:rPr>
                <a:t>Implementasi</a:t>
              </a:r>
              <a:r>
                <a:rPr lang="en-US" sz="1050" dirty="0">
                  <a:solidFill>
                    <a:schemeClr val="tx1"/>
                  </a:solidFill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</a:rPr>
                <a:t>metode</a:t>
              </a:r>
              <a:r>
                <a:rPr lang="en-US" sz="1050" dirty="0">
                  <a:solidFill>
                    <a:schemeClr val="tx1"/>
                  </a:solidFill>
                </a:rPr>
                <a:t> YOLO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25894" y="4221086"/>
              <a:ext cx="1828692" cy="432050"/>
            </a:xfrm>
            <a:prstGeom prst="rect">
              <a:avLst/>
            </a:prstGeom>
            <a:gradFill flip="none" rotWithShape="1">
              <a:gsLst>
                <a:gs pos="0">
                  <a:srgbClr val="F98B5D">
                    <a:tint val="66000"/>
                    <a:satMod val="160000"/>
                  </a:srgbClr>
                </a:gs>
                <a:gs pos="50000">
                  <a:srgbClr val="F98B5D">
                    <a:tint val="44500"/>
                    <a:satMod val="160000"/>
                  </a:srgbClr>
                </a:gs>
                <a:gs pos="100000">
                  <a:srgbClr val="F98B5D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6. </a:t>
              </a:r>
              <a:r>
                <a:rPr lang="en-US" sz="1050" dirty="0" err="1">
                  <a:solidFill>
                    <a:schemeClr val="tx1"/>
                  </a:solidFill>
                </a:rPr>
                <a:t>Uji</a:t>
              </a:r>
              <a:r>
                <a:rPr lang="en-US" sz="1050" dirty="0">
                  <a:solidFill>
                    <a:schemeClr val="tx1"/>
                  </a:solidFill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</a:rPr>
                <a:t>coba</a:t>
              </a:r>
              <a:r>
                <a:rPr lang="en-US" sz="1050" dirty="0">
                  <a:solidFill>
                    <a:schemeClr val="tx1"/>
                  </a:solidFill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</a:rPr>
                <a:t>sistem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7" idx="3"/>
              <a:endCxn id="23" idx="1"/>
            </p:cNvCxnSpPr>
            <p:nvPr/>
          </p:nvCxnSpPr>
          <p:spPr>
            <a:xfrm>
              <a:off x="4667595" y="2629279"/>
              <a:ext cx="5064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332449" y="2645489"/>
              <a:ext cx="5064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4667595" y="4437111"/>
              <a:ext cx="5027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2350305" y="4437991"/>
              <a:ext cx="448018" cy="56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027588" y="2845304"/>
              <a:ext cx="0" cy="4486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029026" y="3726018"/>
              <a:ext cx="0" cy="4486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TEKNIK PENGAMBILAN DATA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736" y="1628800"/>
            <a:ext cx="4320480" cy="4397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5616" y="5991394"/>
            <a:ext cx="19207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Skenario</a:t>
            </a:r>
            <a:r>
              <a:rPr lang="en-US" sz="1000" dirty="0"/>
              <a:t> </a:t>
            </a:r>
            <a:r>
              <a:rPr lang="en-US" sz="1000" dirty="0" err="1"/>
              <a:t>pengambilan</a:t>
            </a:r>
            <a:r>
              <a:rPr lang="en-US" sz="1000" dirty="0"/>
              <a:t> </a:t>
            </a:r>
            <a:r>
              <a:rPr lang="en-US" sz="1000" dirty="0" err="1"/>
              <a:t>gambar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72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98B5D"/>
                </a:solidFill>
              </a:rPr>
              <a:t>CONTOH DATA</a:t>
            </a:r>
            <a:endParaRPr lang="en-US" sz="4000" b="1" dirty="0">
              <a:solidFill>
                <a:srgbClr val="F98B5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525" y="1844824"/>
            <a:ext cx="4068475" cy="3051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1854466"/>
            <a:ext cx="4068473" cy="3051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587" flipH="1">
            <a:off x="-186808" y="217933"/>
            <a:ext cx="1566610" cy="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945</Words>
  <Application>Microsoft Office PowerPoint</Application>
  <PresentationFormat>On-screen Show (4:3)</PresentationFormat>
  <Paragraphs>256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Clarendon Lt BT</vt:lpstr>
      <vt:lpstr>Symbol</vt:lpstr>
      <vt:lpstr>Times New Roman</vt:lpstr>
      <vt:lpstr>Diseño predeterminado</vt:lpstr>
      <vt:lpstr>PowerPoint Presentation</vt:lpstr>
      <vt:lpstr>LATAR BELAKANG </vt:lpstr>
      <vt:lpstr>PowerPoint Presentation</vt:lpstr>
      <vt:lpstr>RUMUSAN MASALAH</vt:lpstr>
      <vt:lpstr>BATASAN MASALAH </vt:lpstr>
      <vt:lpstr>STATE OF THE ART</vt:lpstr>
      <vt:lpstr>TAHAPAN PENELITIAN</vt:lpstr>
      <vt:lpstr>TEKNIK PENGAMBILAN DATA</vt:lpstr>
      <vt:lpstr>CONTOH DATA</vt:lpstr>
      <vt:lpstr>PERANCANGAN SISTEM</vt:lpstr>
      <vt:lpstr>IMAGE CROPPING</vt:lpstr>
      <vt:lpstr>PELABELAN DATA</vt:lpstr>
      <vt:lpstr>PELABELAN DATA</vt:lpstr>
      <vt:lpstr>TRAINING DATA</vt:lpstr>
      <vt:lpstr>TESTING DATA</vt:lpstr>
      <vt:lpstr>HASIL DETEKSI</vt:lpstr>
      <vt:lpstr>CONFUSION MATRIX</vt:lpstr>
      <vt:lpstr>CONFUSION MATRIX</vt:lpstr>
      <vt:lpstr>PERFORMA SISTEM</vt:lpstr>
      <vt:lpstr>HASIL PERBANDINGAN</vt:lpstr>
      <vt:lpstr>KESIMPULAN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siska</cp:lastModifiedBy>
  <cp:revision>144</cp:revision>
  <dcterms:created xsi:type="dcterms:W3CDTF">2010-01-04T18:52:54Z</dcterms:created>
  <dcterms:modified xsi:type="dcterms:W3CDTF">2021-06-23T10:25:26Z</dcterms:modified>
</cp:coreProperties>
</file>