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3"/>
  </p:notesMasterIdLst>
  <p:sldIdLst>
    <p:sldId id="256" r:id="rId2"/>
    <p:sldId id="258" r:id="rId3"/>
    <p:sldId id="314" r:id="rId4"/>
    <p:sldId id="338" r:id="rId5"/>
    <p:sldId id="357" r:id="rId6"/>
    <p:sldId id="358" r:id="rId7"/>
    <p:sldId id="339" r:id="rId8"/>
    <p:sldId id="341" r:id="rId9"/>
    <p:sldId id="342" r:id="rId10"/>
    <p:sldId id="343" r:id="rId11"/>
    <p:sldId id="344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28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verpass Black" panose="020B0604020202020204" charset="0"/>
      <p:bold r:id="rId28"/>
      <p:boldItalic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Clarendon Lt BT" panose="02040604040505020204" pitchFamily="18" charset="0"/>
      <p:regular r:id="rId34"/>
    </p:embeddedFont>
    <p:embeddedFont>
      <p:font typeface="Bodoni MT" panose="02070603080606020203" pitchFamily="18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80E655-262C-41C9-A1C2-6A2224133C0B}">
  <a:tblStyle styleId="{8080E655-262C-41C9-A1C2-6A2224133C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044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8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28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a75a9251e8_1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a75a9251e8_1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9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7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0" y="-356576"/>
            <a:ext cx="2894875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7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4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3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4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8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6" y="-1230424"/>
            <a:ext cx="2894875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8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8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6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2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"/>
          <p:cNvSpPr txBox="1">
            <a:spLocks noGrp="1"/>
          </p:cNvSpPr>
          <p:nvPr>
            <p:ph type="subTitle" idx="1"/>
          </p:nvPr>
        </p:nvSpPr>
        <p:spPr>
          <a:xfrm>
            <a:off x="720000" y="1475700"/>
            <a:ext cx="7704000" cy="26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7"/>
          <p:cNvSpPr txBox="1">
            <a:spLocks noGrp="1"/>
          </p:cNvSpPr>
          <p:nvPr>
            <p:ph type="ctrTitle"/>
          </p:nvPr>
        </p:nvSpPr>
        <p:spPr>
          <a:xfrm>
            <a:off x="736647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380" name="Google Shape;380;p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3" y="3950737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7"/>
          <p:cNvGrpSpPr/>
          <p:nvPr/>
        </p:nvGrpSpPr>
        <p:grpSpPr>
          <a:xfrm rot="-987768">
            <a:off x="-414532" y="3230134"/>
            <a:ext cx="1344359" cy="1995308"/>
            <a:chOff x="272875" y="1527563"/>
            <a:chExt cx="255950" cy="455000"/>
          </a:xfrm>
        </p:grpSpPr>
        <p:sp>
          <p:nvSpPr>
            <p:cNvPr id="382" name="Google Shape;382;p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417" name="Google Shape;417;p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197527" flipH="1">
            <a:off x="8254669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7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3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6551349" flipH="1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7"/>
          <p:cNvGrpSpPr/>
          <p:nvPr/>
        </p:nvGrpSpPr>
        <p:grpSpPr>
          <a:xfrm rot="8100046">
            <a:off x="8172670" y="-457651"/>
            <a:ext cx="1344367" cy="1995327"/>
            <a:chOff x="272875" y="1527563"/>
            <a:chExt cx="255950" cy="455000"/>
          </a:xfrm>
        </p:grpSpPr>
        <p:sp>
          <p:nvSpPr>
            <p:cNvPr id="422" name="Google Shape;422;p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57" name="Google Shape;457;p7"/>
          <p:cNvSpPr/>
          <p:nvPr/>
        </p:nvSpPr>
        <p:spPr>
          <a:xfrm rot="-6477098" flipH="1">
            <a:off x="-3963734" y="-3524096"/>
            <a:ext cx="4623929" cy="7256943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8" name="Google Shape;458;p7"/>
          <p:cNvSpPr/>
          <p:nvPr/>
        </p:nvSpPr>
        <p:spPr>
          <a:xfrm rot="-7689947">
            <a:off x="8072327" y="4598043"/>
            <a:ext cx="2264989" cy="2165745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8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rot="-10162003" flipH="1">
            <a:off x="301119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rot="10800000" flipH="1">
            <a:off x="2309117" y="4"/>
            <a:ext cx="61148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6" y="2352524"/>
            <a:ext cx="1462807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0162003" flipH="1">
            <a:off x="-1091106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/>
          <p:nvPr/>
        </p:nvSpPr>
        <p:spPr>
          <a:xfrm rot="-6681487">
            <a:off x="8044374" y="2590906"/>
            <a:ext cx="2265023" cy="2165779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65" name="Google Shape;465;p8"/>
          <p:cNvGrpSpPr/>
          <p:nvPr/>
        </p:nvGrpSpPr>
        <p:grpSpPr>
          <a:xfrm rot="8100046">
            <a:off x="-12029" y="3450663"/>
            <a:ext cx="1344367" cy="1995327"/>
            <a:chOff x="272875" y="1527563"/>
            <a:chExt cx="255950" cy="455000"/>
          </a:xfrm>
        </p:grpSpPr>
        <p:sp>
          <p:nvSpPr>
            <p:cNvPr id="466" name="Google Shape;466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-987768">
            <a:off x="7751818" y="-266278"/>
            <a:ext cx="1344359" cy="1995308"/>
            <a:chOff x="272875" y="1527563"/>
            <a:chExt cx="255950" cy="455000"/>
          </a:xfrm>
        </p:grpSpPr>
        <p:sp>
          <p:nvSpPr>
            <p:cNvPr id="502" name="Google Shape;502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537" name="Google Shape;537;p8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6" y="-334421"/>
            <a:ext cx="447463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9" name="Google Shape;539;p8"/>
          <p:cNvSpPr/>
          <p:nvPr/>
        </p:nvSpPr>
        <p:spPr>
          <a:xfrm rot="231922" flipH="1">
            <a:off x="-1189244" y="-3465582"/>
            <a:ext cx="4623939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9"/>
          <p:cNvSpPr txBox="1">
            <a:spLocks noGrp="1"/>
          </p:cNvSpPr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3" name="Google Shape;543;p9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"/>
          <p:cNvSpPr/>
          <p:nvPr/>
        </p:nvSpPr>
        <p:spPr>
          <a:xfrm rot="-2569776">
            <a:off x="7774947" y="-1017900"/>
            <a:ext cx="2265043" cy="216579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45" name="Google Shape;545;p9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546" name="Google Shape;546;p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581" name="Google Shape;581;p9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6" y="-959502"/>
            <a:ext cx="3632875" cy="299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1538275" flipH="1">
            <a:off x="-1241960" y="-985041"/>
            <a:ext cx="3297391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4" y="4330186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1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4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-7120613" flipH="1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>
            <a:spLocks noGrp="1"/>
          </p:cNvSpPr>
          <p:nvPr>
            <p:ph type="title" hasCustomPrompt="1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2" hasCustomPrompt="1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7527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4" hasCustomPrompt="1"/>
          </p:nvPr>
        </p:nvSpPr>
        <p:spPr>
          <a:xfrm>
            <a:off x="637283" y="34442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5" hasCustomPrompt="1"/>
          </p:nvPr>
        </p:nvSpPr>
        <p:spPr>
          <a:xfrm>
            <a:off x="637283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6" hasCustomPrompt="1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9"/>
          </p:nvPr>
        </p:nvSpPr>
        <p:spPr>
          <a:xfrm>
            <a:off x="668837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1150176" y="2700902"/>
            <a:ext cx="2525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ctrTitle" idx="13"/>
          </p:nvPr>
        </p:nvSpPr>
        <p:spPr>
          <a:xfrm>
            <a:off x="6688651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20"/>
          </p:nvPr>
        </p:nvSpPr>
        <p:spPr>
          <a:xfrm>
            <a:off x="4160257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1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90"/>
            <a:ext cx="5882027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31"/>
          <p:cNvGrpSpPr/>
          <p:nvPr/>
        </p:nvGrpSpPr>
        <p:grpSpPr>
          <a:xfrm rot="-2700000">
            <a:off x="167956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880" name="Google Shape;1880;p31"/>
          <p:cNvGrpSpPr/>
          <p:nvPr/>
        </p:nvGrpSpPr>
        <p:grpSpPr>
          <a:xfrm rot="-2700000">
            <a:off x="8026514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16" name="Google Shape;1916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8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8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6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2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3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9" y="4487277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33"/>
          <p:cNvGrpSpPr/>
          <p:nvPr/>
        </p:nvGrpSpPr>
        <p:grpSpPr>
          <a:xfrm flipH="1">
            <a:off x="-624374" y="3487616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7" y="2388118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6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3" y="227300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Penghitungan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Otomatis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Larva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Udang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YOLO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larendon Lt BT" panose="02040604040505020204" pitchFamily="18" charset="0"/>
            </a:endParaRPr>
          </a:p>
        </p:txBody>
      </p:sp>
      <p:sp>
        <p:nvSpPr>
          <p:cNvPr id="2129" name="Google Shape;2129;p38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ln w="0"/>
                <a:latin typeface="Clarendon Lt BT" panose="02040604040505020204" pitchFamily="18" charset="0"/>
                <a:cs typeface="Times New Roman" panose="02020603050405020304" pitchFamily="18" charset="0"/>
              </a:rPr>
              <a:t>Siska </a:t>
            </a:r>
            <a:r>
              <a:rPr lang="en-US" dirty="0" err="1">
                <a:ln w="0"/>
                <a:latin typeface="Clarendon Lt BT" panose="02040604040505020204" pitchFamily="18" charset="0"/>
                <a:cs typeface="Times New Roman" panose="02020603050405020304" pitchFamily="18" charset="0"/>
              </a:rPr>
              <a:t>Armalivia</a:t>
            </a:r>
            <a:r>
              <a:rPr lang="en-US" dirty="0">
                <a:ln w="0"/>
                <a:latin typeface="Clarendon Lt BT" panose="0204060404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n w="0"/>
                <a:latin typeface="Clarendon Lt BT" panose="02040604040505020204" pitchFamily="18" charset="0"/>
                <a:cs typeface="Times New Roman" panose="02020603050405020304" pitchFamily="18" charset="0"/>
              </a:rPr>
              <a:t>- D032181026</a:t>
            </a:r>
            <a:endParaRPr lang="en-US" dirty="0">
              <a:ln w="0"/>
              <a:latin typeface="Clarendon Lt BT" panose="02040604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97463" y="1126137"/>
            <a:ext cx="33678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en-AU" sz="140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Dr. Ir. Rhiza S. Sadjad, MSEE</a:t>
            </a:r>
            <a:endParaRPr lang="en-AU" sz="1400" smtClean="0">
              <a:solidFill>
                <a:srgbClr val="33898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l"/>
            <a:endParaRPr lang="en-US" sz="1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56490" y="833095"/>
            <a:ext cx="7305361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Tambah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dataset</a:t>
            </a:r>
          </a:p>
          <a:p>
            <a:pPr algn="l"/>
            <a:endParaRPr lang="en-US" sz="18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A0C4CB-D698-42C3-A1F8-A3288602670F}"/>
              </a:ext>
            </a:extLst>
          </p:cNvPr>
          <p:cNvSpPr txBox="1">
            <a:spLocks/>
          </p:cNvSpPr>
          <p:nvPr/>
        </p:nvSpPr>
        <p:spPr>
          <a:xfrm>
            <a:off x="556490" y="1900822"/>
            <a:ext cx="6829872" cy="201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IV : </a:t>
            </a:r>
            <a:r>
              <a:rPr lang="en-AU" sz="1400" b="0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dan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Pembahasan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</a:t>
            </a: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penelitian</a:t>
            </a:r>
            <a:endParaRPr lang="en-AU" dirty="0" smtClean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45 - 46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Slide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Presentasi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Hal.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6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417341" y="1244494"/>
            <a:ext cx="3367800" cy="57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en-AU" sz="140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Dr.</a:t>
            </a:r>
            <a:r>
              <a:rPr lang="en-AU" sz="14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Ir. </a:t>
            </a:r>
            <a:r>
              <a:rPr lang="en-AU" sz="140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Rhiza</a:t>
            </a:r>
            <a:r>
              <a:rPr lang="en-AU" sz="14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S. </a:t>
            </a:r>
            <a:r>
              <a:rPr lang="en-AU" sz="1400" dirty="0" err="1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Sadjad</a:t>
            </a:r>
            <a:r>
              <a:rPr lang="en-AU" sz="14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MSEE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56490" y="845985"/>
            <a:ext cx="7305361" cy="50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AU" sz="1800" b="1" dirty="0" err="1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Fokus</a:t>
            </a:r>
            <a:r>
              <a:rPr lang="en-AU" sz="1800" b="1" dirty="0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</a:t>
            </a:r>
            <a:r>
              <a:rPr lang="en-AU" sz="1800" b="1" dirty="0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hasil</a:t>
            </a:r>
            <a:r>
              <a:rPr lang="en-AU" sz="1800" b="1" dirty="0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perhitungan</a:t>
            </a:r>
            <a:r>
              <a:rPr lang="en-AU" sz="1800" b="1" dirty="0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yang </a:t>
            </a:r>
            <a:r>
              <a:rPr lang="en-AU" sz="1800" b="1" dirty="0" err="1" smtClean="0">
                <a:solidFill>
                  <a:srgbClr val="426788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akurat</a:t>
            </a:r>
            <a:endParaRPr lang="en-US" sz="1800" b="1" dirty="0">
              <a:solidFill>
                <a:srgbClr val="42678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56490" y="209556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IV 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dan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Pembahasan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penelitian</a:t>
            </a:r>
            <a:endParaRPr lang="en-AU" i="1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47 - 49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92543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/>
            <a:r>
              <a:rPr lang="en-AU" sz="140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Prof. Dr. Ing. Faizal Arya Samman, ST., MT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just"/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Foto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 kali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untuk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menghindari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tumpang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tindih</a:t>
            </a:r>
            <a:endParaRPr lang="en-AU" sz="18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505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92543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/>
            <a:r>
              <a:rPr lang="en-AU" sz="140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Prof. Dr. Ing. Faizal Arya Samman, ST., MT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Masukkan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rata-rata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kesalahan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perhitungan</a:t>
            </a:r>
            <a:endParaRPr lang="en-AU" sz="18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A0C4CB-D698-42C3-A1F8-A3288602670F}"/>
              </a:ext>
            </a:extLst>
          </p:cNvPr>
          <p:cNvSpPr txBox="1">
            <a:spLocks/>
          </p:cNvSpPr>
          <p:nvPr/>
        </p:nvSpPr>
        <p:spPr>
          <a:xfrm>
            <a:off x="556490" y="1900822"/>
            <a:ext cx="6829872" cy="201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IV : </a:t>
            </a:r>
            <a:r>
              <a:rPr lang="en-AU" sz="1400" b="0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dan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Pembahasan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</a:t>
            </a: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penelitian</a:t>
            </a:r>
            <a:endParaRPr lang="en-AU" dirty="0" smtClean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47 - 49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Slide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Presentasi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Hal.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5 - 6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5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92543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/>
            <a:r>
              <a:rPr lang="en-AU" sz="140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Prof. Dr. Ing. Faizal Arya Samman, ST., MT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Tidak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ada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penjelasan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yolo di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tesis</a:t>
            </a:r>
            <a:endParaRPr lang="en-AU" sz="18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56490" y="209556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III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Metodologi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penelitian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E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Perancangan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Sistem</a:t>
            </a:r>
            <a:endParaRPr lang="en-AU" i="1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34 - 41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5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92543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/>
            <a:r>
              <a:rPr lang="en-AU" sz="140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Prof. Dr. Ing. Faizal Arya Samman, ST., MT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just"/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Hitung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kepadatan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udang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dari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1-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dst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untuk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menguji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akurasi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yolo</a:t>
            </a:r>
            <a:endParaRPr lang="en-AU" sz="16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A0C4CB-D698-42C3-A1F8-A3288602670F}"/>
              </a:ext>
            </a:extLst>
          </p:cNvPr>
          <p:cNvSpPr txBox="1">
            <a:spLocks/>
          </p:cNvSpPr>
          <p:nvPr/>
        </p:nvSpPr>
        <p:spPr>
          <a:xfrm>
            <a:off x="556490" y="1900822"/>
            <a:ext cx="6829872" cy="201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IV :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sz="1400" b="0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dan</a:t>
            </a: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Pembahasan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</a:t>
            </a: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penelitian</a:t>
            </a:r>
            <a:endParaRPr lang="en-AU" dirty="0" smtClean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sz="1400" b="0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45 - 46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Slide </a:t>
            </a:r>
            <a:r>
              <a:rPr lang="en-AU" sz="1400" b="0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Presentasi</a:t>
            </a:r>
            <a:r>
              <a:rPr lang="en-AU" sz="1400" b="0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Hal.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</a:t>
            </a: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endParaRPr lang="en-AU" sz="1400" b="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0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03091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Merna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Baharuddin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ST., M. Tel. Eng.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Ph.D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just"/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Penulisan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kurang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rapi</a:t>
            </a:r>
            <a:endParaRPr lang="en-AU" sz="16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851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03091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Merna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Baharuddin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ST., M. Tel. Eng.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Ph.D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just"/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Kesimpulan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diperbaiki</a:t>
            </a:r>
            <a:endParaRPr lang="en-AU" sz="16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56490" y="209556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V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Penutup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 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Kesimpulan</a:t>
            </a:r>
            <a:endParaRPr lang="en-AU" i="1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55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03091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Merna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Baharuddin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ST., M. Tel. Eng.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Ph.D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just"/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Jelaskan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gambar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di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bab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II</a:t>
            </a:r>
            <a:endParaRPr lang="en-AU" sz="16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56490" y="209556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II 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Tinjauan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Pustaka</a:t>
            </a:r>
            <a:endParaRPr lang="en-AU" i="1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7 - 30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5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03091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Merna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Baharuddin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ST., M. Tel. Eng.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Ph.D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Judul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tabel</a:t>
            </a:r>
            <a:r>
              <a:rPr lang="en-AU" sz="1600" b="1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ditengah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tabelnya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ditengah</a:t>
            </a:r>
            <a:endParaRPr lang="en-AU" sz="16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217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5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R</a:t>
            </a:r>
            <a:r>
              <a:rPr lang="en" dirty="0" smtClean="0"/>
              <a:t>umusan Masalah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59926" y="1601697"/>
            <a:ext cx="842175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4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59926" y="2991477"/>
            <a:ext cx="842175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637283" y="16670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2153" name="Google Shape;2153;p40"/>
          <p:cNvSpPr txBox="1">
            <a:spLocks noGrp="1"/>
          </p:cNvSpPr>
          <p:nvPr>
            <p:ph type="title" idx="6"/>
          </p:nvPr>
        </p:nvSpPr>
        <p:spPr>
          <a:xfrm>
            <a:off x="637283" y="305678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1724743" y="1588953"/>
            <a:ext cx="48649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smtClean="0"/>
              <a:t>YOLO</a:t>
            </a:r>
          </a:p>
          <a:p>
            <a:pPr lvl="0" algn="just">
              <a:lnSpc>
                <a:spcPct val="150000"/>
              </a:lnSpc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larva </a:t>
            </a:r>
            <a:r>
              <a:rPr lang="en-US" dirty="0" err="1"/>
              <a:t>udang</a:t>
            </a:r>
            <a:r>
              <a:rPr lang="en-US" dirty="0"/>
              <a:t>?</a:t>
            </a:r>
          </a:p>
        </p:txBody>
      </p:sp>
      <p:sp>
        <p:nvSpPr>
          <p:cNvPr id="2165" name="Google Shape;2165;p40"/>
          <p:cNvSpPr txBox="1">
            <a:spLocks noGrp="1"/>
          </p:cNvSpPr>
          <p:nvPr>
            <p:ph type="subTitle" idx="20"/>
          </p:nvPr>
        </p:nvSpPr>
        <p:spPr>
          <a:xfrm>
            <a:off x="1884197" y="2968779"/>
            <a:ext cx="4705447" cy="7538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akurasi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YOLO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mengitung</a:t>
            </a:r>
            <a:r>
              <a:rPr lang="en-US" dirty="0"/>
              <a:t> larva </a:t>
            </a:r>
            <a:r>
              <a:rPr lang="en-US" dirty="0" err="1"/>
              <a:t>udang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03091" y="1390585"/>
            <a:ext cx="3796523" cy="44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Merna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Baharuddin</a:t>
            </a:r>
            <a:r>
              <a:rPr lang="en-AU" sz="14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ST., M. Tel. Eng. </a:t>
            </a:r>
            <a:r>
              <a:rPr lang="en-AU" sz="14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Ph.D</a:t>
            </a:r>
            <a:endParaRPr lang="en-AU" sz="14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36386" y="850857"/>
            <a:ext cx="7305361" cy="5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Pisahkan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tabel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dan</a:t>
            </a:r>
            <a:r>
              <a:rPr lang="en-AU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chart</a:t>
            </a:r>
            <a:endParaRPr lang="en-AU" sz="1600" b="1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556490" y="209556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IV 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dan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Pembahasan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penelitian</a:t>
            </a:r>
            <a:endParaRPr lang="en-AU" i="1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46 - 47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44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62"/>
          <p:cNvSpPr txBox="1">
            <a:spLocks noGrp="1"/>
          </p:cNvSpPr>
          <p:nvPr>
            <p:ph type="title"/>
          </p:nvPr>
        </p:nvSpPr>
        <p:spPr>
          <a:xfrm>
            <a:off x="1388100" y="1307101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smtClean="0"/>
              <a:t>TERIMA KASIH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51666" y="1292088"/>
            <a:ext cx="7042461" cy="325009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Data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format JPEG.</a:t>
            </a:r>
          </a:p>
          <a:p>
            <a:pPr lvl="0" algn="just">
              <a:lnSpc>
                <a:spcPct val="150000"/>
              </a:lnSpc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YOLOv3.</a:t>
            </a:r>
          </a:p>
          <a:p>
            <a:pPr lvl="0" algn="just">
              <a:lnSpc>
                <a:spcPct val="150000"/>
              </a:lnSpc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batasan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menumpuk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udang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udang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pergantian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udang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diletakkan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wadah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kontak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cahaya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matahari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kamera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Smartphone iPhone 5s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Redmi Note 8.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42865"/>
              </p:ext>
            </p:extLst>
          </p:nvPr>
        </p:nvGraphicFramePr>
        <p:xfrm>
          <a:off x="428626" y="486082"/>
          <a:ext cx="1746702" cy="4316096"/>
        </p:xfrm>
        <a:graphic>
          <a:graphicData uri="http://schemas.openxmlformats.org/drawingml/2006/table">
            <a:tbl>
              <a:tblPr>
                <a:tableStyleId>{8080E655-262C-41C9-A1C2-6A2224133C0B}</a:tableStyleId>
              </a:tblPr>
              <a:tblGrid>
                <a:gridCol w="327507"/>
                <a:gridCol w="363895"/>
                <a:gridCol w="263825"/>
                <a:gridCol w="263825"/>
                <a:gridCol w="263825"/>
                <a:gridCol w="263825"/>
              </a:tblGrid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Image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Manual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33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14315"/>
              </p:ext>
            </p:extLst>
          </p:nvPr>
        </p:nvGraphicFramePr>
        <p:xfrm>
          <a:off x="2175327" y="486082"/>
          <a:ext cx="1834697" cy="4316096"/>
        </p:xfrm>
        <a:graphic>
          <a:graphicData uri="http://schemas.openxmlformats.org/drawingml/2006/table">
            <a:tbl>
              <a:tblPr>
                <a:tableStyleId>{8080E655-262C-41C9-A1C2-6A2224133C0B}</a:tableStyleId>
              </a:tblPr>
              <a:tblGrid>
                <a:gridCol w="342224"/>
                <a:gridCol w="380249"/>
                <a:gridCol w="278056"/>
                <a:gridCol w="278056"/>
                <a:gridCol w="278056"/>
                <a:gridCol w="278056"/>
              </a:tblGrid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Image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Manual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66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464"/>
              </p:ext>
            </p:extLst>
          </p:nvPr>
        </p:nvGraphicFramePr>
        <p:xfrm>
          <a:off x="4010024" y="486082"/>
          <a:ext cx="1866902" cy="4316096"/>
        </p:xfrm>
        <a:graphic>
          <a:graphicData uri="http://schemas.openxmlformats.org/drawingml/2006/table">
            <a:tbl>
              <a:tblPr>
                <a:tableStyleId>{8080E655-262C-41C9-A1C2-6A2224133C0B}</a:tableStyleId>
              </a:tblPr>
              <a:tblGrid>
                <a:gridCol w="348231"/>
                <a:gridCol w="386923"/>
                <a:gridCol w="282937"/>
                <a:gridCol w="282937"/>
                <a:gridCol w="282937"/>
                <a:gridCol w="282937"/>
              </a:tblGrid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Image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Manual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79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98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  <a:tr h="10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99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80799"/>
              </p:ext>
            </p:extLst>
          </p:nvPr>
        </p:nvGraphicFramePr>
        <p:xfrm>
          <a:off x="6324600" y="2385939"/>
          <a:ext cx="2438400" cy="670560"/>
        </p:xfrm>
        <a:graphic>
          <a:graphicData uri="http://schemas.openxmlformats.org/drawingml/2006/table">
            <a:tbl>
              <a:tblPr firstRow="1" firstCol="1" bandRow="1">
                <a:tableStyleId>{8080E655-262C-41C9-A1C2-6A2224133C0B}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FN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FP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660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 flipH="1">
            <a:off x="5876926" y="1331680"/>
            <a:ext cx="2886074" cy="805095"/>
          </a:xfrm>
        </p:spPr>
        <p:txBody>
          <a:bodyPr/>
          <a:lstStyle/>
          <a:p>
            <a:r>
              <a:rPr lang="en-US" sz="1800" dirty="0" err="1" smtClean="0"/>
              <a:t>Analisis</a:t>
            </a:r>
            <a:r>
              <a:rPr lang="en-US" sz="1800" dirty="0" smtClean="0"/>
              <a:t> </a:t>
            </a:r>
            <a:r>
              <a:rPr lang="en-US" sz="20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89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4995465" y="1497922"/>
            <a:ext cx="4148535" cy="934200"/>
          </a:xfrm>
        </p:spPr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03603"/>
              </p:ext>
            </p:extLst>
          </p:nvPr>
        </p:nvGraphicFramePr>
        <p:xfrm>
          <a:off x="467138" y="602329"/>
          <a:ext cx="4442792" cy="3977640"/>
        </p:xfrm>
        <a:graphic>
          <a:graphicData uri="http://schemas.openxmlformats.org/drawingml/2006/table">
            <a:tbl>
              <a:tblPr firstRow="1" firstCol="1" bandRow="1">
                <a:tableStyleId>{8080E655-262C-41C9-A1C2-6A2224133C0B}</a:tableStyleId>
              </a:tblPr>
              <a:tblGrid>
                <a:gridCol w="516836"/>
                <a:gridCol w="566530"/>
                <a:gridCol w="765313"/>
                <a:gridCol w="675861"/>
                <a:gridCol w="596348"/>
                <a:gridCol w="477078"/>
                <a:gridCol w="844826"/>
              </a:tblGrid>
              <a:tr h="250466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Image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Prediction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Corrected Prediction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Manual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Error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Error^2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Accuracy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100.00</a:t>
                      </a:r>
                      <a:r>
                        <a:rPr lang="en-US" sz="900" dirty="0">
                          <a:effectLst/>
                        </a:rPr>
                        <a:t>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91.67%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88.57%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97.73%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90.91%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88.64%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97.78%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97.78%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86.67%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97.83%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97.83%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95.65%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93.62%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95.92%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88.00%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95.92%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 gridSpan="6">
                  <a:txBody>
                    <a:bodyPr/>
                    <a:lstStyle/>
                    <a:p>
                      <a:pPr lvl="1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Rata-rata akurasi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96.18%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  <a:tr h="125232">
                <a:tc gridSpan="6">
                  <a:txBody>
                    <a:bodyPr/>
                    <a:lstStyle/>
                    <a:p>
                      <a:pPr lvl="1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RMSE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2.60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2" marR="24402" marT="0" marB="0"/>
                </a:tc>
              </a:tr>
            </a:tbl>
          </a:graphicData>
        </a:graphic>
      </p:graphicFrame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 flipH="1">
            <a:off x="5220465" y="2360866"/>
            <a:ext cx="3698534" cy="1063200"/>
          </a:xfrm>
        </p:spPr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RMSE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4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047899" y="2607067"/>
            <a:ext cx="3787987" cy="1063200"/>
          </a:xfrm>
        </p:spPr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RMSE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/>
              <a:t>50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 flipH="1">
            <a:off x="4995465" y="1497922"/>
            <a:ext cx="4148535" cy="934200"/>
          </a:xfrm>
        </p:spPr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82363"/>
              </p:ext>
            </p:extLst>
          </p:nvPr>
        </p:nvGraphicFramePr>
        <p:xfrm>
          <a:off x="407371" y="618247"/>
          <a:ext cx="4104995" cy="3977640"/>
        </p:xfrm>
        <a:graphic>
          <a:graphicData uri="http://schemas.openxmlformats.org/drawingml/2006/table">
            <a:tbl>
              <a:tblPr firstRow="1" firstCol="1" bandRow="1">
                <a:tableStyleId>{8080E655-262C-41C9-A1C2-6A2224133C0B}</a:tableStyleId>
              </a:tblPr>
              <a:tblGrid>
                <a:gridCol w="427516"/>
                <a:gridCol w="606287"/>
                <a:gridCol w="805070"/>
                <a:gridCol w="685800"/>
                <a:gridCol w="457200"/>
                <a:gridCol w="457200"/>
                <a:gridCol w="665922"/>
              </a:tblGrid>
              <a:tr h="235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Image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Prediction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Corrected Prediction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Manual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Error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Error^2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akurasi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90.63%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94.92%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98.21%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92.54%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94.12%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94.37%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93.15%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98.55%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91.36%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97.26%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92.68%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92.94%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93.98%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96.34%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95.35%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92.63%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97.92%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96.08%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96.26%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100.00%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99.14%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94.70%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Rata-rata akurasi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95.72%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  <a:tr h="117803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RMSE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4.19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6" marR="240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3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0" y="72667"/>
            <a:ext cx="3041150" cy="432158"/>
          </a:xfrm>
        </p:spPr>
        <p:txBody>
          <a:bodyPr/>
          <a:lstStyle/>
          <a:p>
            <a:r>
              <a:rPr lang="en-US" sz="1800" dirty="0" err="1" smtClean="0"/>
              <a:t>Tanggapan</a:t>
            </a:r>
            <a:r>
              <a:rPr lang="en-US" sz="1800" dirty="0" smtClean="0"/>
              <a:t> Seminar </a:t>
            </a:r>
            <a:r>
              <a:rPr lang="en-US" sz="1800" dirty="0" err="1" smtClean="0"/>
              <a:t>Hasil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38274"/>
              </p:ext>
            </p:extLst>
          </p:nvPr>
        </p:nvGraphicFramePr>
        <p:xfrm>
          <a:off x="882650" y="504825"/>
          <a:ext cx="6883216" cy="4297680"/>
        </p:xfrm>
        <a:graphic>
          <a:graphicData uri="http://schemas.openxmlformats.org/drawingml/2006/table">
            <a:tbl>
              <a:tblPr firstRow="1" bandRow="1">
                <a:tableStyleId>{8080E655-262C-41C9-A1C2-6A2224133C0B}</a:tableStyleId>
              </a:tblPr>
              <a:tblGrid>
                <a:gridCol w="6883216"/>
              </a:tblGrid>
              <a:tr h="376914">
                <a:tc>
                  <a:txBody>
                    <a:bodyPr/>
                    <a:lstStyle/>
                    <a:p>
                      <a:pPr algn="r"/>
                      <a:r>
                        <a:rPr lang="en-AU" sz="10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Tanggapan</a:t>
                      </a:r>
                      <a:r>
                        <a:rPr lang="en-AU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– </a:t>
                      </a:r>
                      <a:r>
                        <a:rPr lang="en-AU" sz="10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Tanggapan</a:t>
                      </a:r>
                      <a:r>
                        <a:rPr lang="en-AU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Seminar Hasil </a:t>
                      </a:r>
                    </a:p>
                    <a:p>
                      <a:pPr algn="r"/>
                      <a:r>
                        <a:rPr lang="en-AU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Hari / </a:t>
                      </a:r>
                      <a:r>
                        <a:rPr lang="en-AU" sz="10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Tanggal</a:t>
                      </a:r>
                      <a:r>
                        <a:rPr lang="en-AU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: </a:t>
                      </a:r>
                      <a:r>
                        <a:rPr lang="en-AU" sz="10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Senin</a:t>
                      </a:r>
                      <a:r>
                        <a:rPr lang="en-AU" sz="10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/ 5 </a:t>
                      </a:r>
                      <a:r>
                        <a:rPr lang="en-AU" sz="10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Juli</a:t>
                      </a:r>
                      <a:r>
                        <a:rPr lang="en-AU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2021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840">
                <a:tc>
                  <a:txBody>
                    <a:bodyPr/>
                    <a:lstStyle/>
                    <a:p>
                      <a:pPr algn="r"/>
                      <a:r>
                        <a:rPr lang="en-AU" sz="1000" dirty="0" err="1" smtClean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Dr.</a:t>
                      </a:r>
                      <a:r>
                        <a:rPr lang="en-AU" sz="1000" baseline="0" dirty="0" smtClean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Ir. </a:t>
                      </a:r>
                      <a:r>
                        <a:rPr lang="en-AU" sz="1000" baseline="0" dirty="0" err="1" smtClean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Rhiza</a:t>
                      </a:r>
                      <a:r>
                        <a:rPr lang="en-AU" sz="1000" baseline="0" dirty="0" smtClean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S. </a:t>
                      </a:r>
                      <a:r>
                        <a:rPr lang="en-AU" sz="1000" baseline="0" dirty="0" err="1" smtClean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Sadjad</a:t>
                      </a:r>
                      <a:r>
                        <a:rPr lang="en-AU" sz="1000" baseline="0" dirty="0" smtClean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, MSEE</a:t>
                      </a:r>
                      <a:endParaRPr lang="en-AU" sz="1000" dirty="0">
                        <a:solidFill>
                          <a:srgbClr val="338987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8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Akurasi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ditabel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berbeda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dengan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rumus</a:t>
                      </a:r>
                      <a:endParaRPr lang="en-AU" sz="1000" baseline="0" dirty="0" smtClean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Bagaimana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dapat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angka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manual</a:t>
                      </a: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Tambah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dataset</a:t>
                      </a: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4.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Fokus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ke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hasil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perhitungan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yang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akurat</a:t>
                      </a:r>
                      <a:endParaRPr lang="en-AU" sz="1000" dirty="0" smtClean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algn="r"/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Prof.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Dr.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Ing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.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Faizal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Arya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Samman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, ST., MT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8840">
                <a:tc>
                  <a:txBody>
                    <a:bodyPr/>
                    <a:lstStyle/>
                    <a:p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Foto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2 kali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untuk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menghindari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tumpang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tindih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2. </a:t>
                      </a:r>
                      <a:r>
                        <a:rPr lang="en-AU" sz="1000" i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Masukkan</a:t>
                      </a:r>
                      <a:r>
                        <a:rPr lang="en-AU" sz="1000" i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rata-rata </a:t>
                      </a:r>
                      <a:r>
                        <a:rPr lang="en-AU" sz="1000" i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kesalahan</a:t>
                      </a:r>
                      <a:r>
                        <a:rPr lang="en-AU" sz="1000" i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i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perhitungan</a:t>
                      </a:r>
                      <a:endParaRPr lang="en-AU" sz="1000" i="0" dirty="0" smtClean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r>
                        <a:rPr lang="en-AU" sz="1000" i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Tidak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ada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penjelasa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yolo di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tesis</a:t>
                      </a:r>
                      <a:endParaRPr lang="en-AU" sz="1000" i="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4.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Hitung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kepadatan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udang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dari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1-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dst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untuk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menguji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akurasi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yolo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algn="r"/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Merna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Baharuddin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, ST., M. Tel. Eng.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Ph.D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8840">
                <a:tc>
                  <a:txBody>
                    <a:bodyPr/>
                    <a:lstStyle/>
                    <a:p>
                      <a:pPr algn="l"/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Penulisan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kurang</a:t>
                      </a:r>
                      <a:r>
                        <a:rPr lang="en-AU" sz="1000" baseline="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baseline="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rapi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algn="l"/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Kesimpulan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diperbaiki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algn="l"/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Jelaskan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gambar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di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bab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II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algn="l"/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4.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Judul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tabel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ditengah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,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tabelnya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ditengah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algn="l"/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5.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Pisahkan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tabel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AU" sz="1000" dirty="0" err="1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dan</a:t>
                      </a:r>
                      <a:r>
                        <a:rPr lang="en-AU" sz="1000" dirty="0" smtClean="0">
                          <a:solidFill>
                            <a:schemeClr val="tx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chart</a:t>
                      </a:r>
                      <a:endParaRPr lang="en-AU" sz="1000" dirty="0">
                        <a:solidFill>
                          <a:schemeClr val="tx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97463" y="1126137"/>
            <a:ext cx="3367800" cy="1063200"/>
          </a:xfrm>
        </p:spPr>
        <p:txBody>
          <a:bodyPr/>
          <a:lstStyle/>
          <a:p>
            <a:pPr algn="l"/>
            <a:r>
              <a:rPr lang="en-AU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Dr.</a:t>
            </a:r>
            <a:r>
              <a:rPr lang="en-A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Ir. </a:t>
            </a:r>
            <a:r>
              <a:rPr lang="en-AU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Rhiza</a:t>
            </a:r>
            <a:r>
              <a:rPr lang="en-A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S. </a:t>
            </a:r>
            <a:r>
              <a:rPr lang="en-AU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Sadjad</a:t>
            </a:r>
            <a:r>
              <a:rPr lang="en-A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MSEE</a:t>
            </a:r>
            <a:endParaRPr lang="en-AU" sz="1400" dirty="0">
              <a:solidFill>
                <a:srgbClr val="33898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l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556490" y="833095"/>
            <a:ext cx="7305361" cy="934200"/>
          </a:xfrm>
        </p:spPr>
        <p:txBody>
          <a:bodyPr/>
          <a:lstStyle/>
          <a:p>
            <a:pPr algn="l"/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Akurasi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ditabel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berbeda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dengan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rumus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203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 flipH="1">
            <a:off x="397463" y="1126137"/>
            <a:ext cx="33678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/>
            <a:r>
              <a:rPr lang="en-AU" sz="140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Dr. Ir. Rhiza S. Sadjad, MSEE</a:t>
            </a:r>
            <a:endParaRPr lang="en-AU" sz="1400" smtClean="0">
              <a:solidFill>
                <a:srgbClr val="33898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l"/>
            <a:endParaRPr lang="en-US" sz="1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flipH="1">
            <a:off x="556490" y="833095"/>
            <a:ext cx="7305361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Bagaimana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dapat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angka</a:t>
            </a:r>
            <a:r>
              <a:rPr lang="en-AU" sz="18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AU" sz="1800" b="1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manual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flipH="1">
            <a:off x="0" y="72667"/>
            <a:ext cx="3041150" cy="4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en-US" sz="1800" dirty="0" err="1" smtClean="0"/>
              <a:t>Tanggapan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556490" y="209556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 IV :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Hasil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dan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Pembahasan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Sub – </a:t>
            </a:r>
            <a:r>
              <a:rPr lang="en-AU" dirty="0" err="1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bab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B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: </a:t>
            </a:r>
            <a:r>
              <a:rPr lang="en-AU" dirty="0" err="1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Pembahasan</a:t>
            </a:r>
            <a:endParaRPr lang="en-AU" i="1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pPr marL="268288" algn="just">
              <a:lnSpc>
                <a:spcPct val="150000"/>
              </a:lnSpc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Hal. </a:t>
            </a:r>
            <a:r>
              <a:rPr lang="en-AU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49</a:t>
            </a:r>
            <a:endParaRPr lang="en-AU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99896"/>
      </p:ext>
    </p:extLst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1732</Words>
  <Application>Microsoft Office PowerPoint</Application>
  <PresentationFormat>On-screen Show (16:9)</PresentationFormat>
  <Paragraphs>1100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Times New Roman</vt:lpstr>
      <vt:lpstr>Overpass Black</vt:lpstr>
      <vt:lpstr>Fira Sans Extra Condensed Medium</vt:lpstr>
      <vt:lpstr>Arial</vt:lpstr>
      <vt:lpstr>Clarendon Lt BT</vt:lpstr>
      <vt:lpstr>Bodoni MT</vt:lpstr>
      <vt:lpstr>Open Sans</vt:lpstr>
      <vt:lpstr>Aqua Marketing Plan by Slidego</vt:lpstr>
      <vt:lpstr>Penghitungan Otomatis Larva Udang Menggunakan Metode YOLO</vt:lpstr>
      <vt:lpstr>Rumusan Masalah</vt:lpstr>
      <vt:lpstr>Batasan Masalah</vt:lpstr>
      <vt:lpstr>Analisis Kerja Sistem</vt:lpstr>
      <vt:lpstr>Analisis kerja sistem</vt:lpstr>
      <vt:lpstr>Analisis kerja sistem</vt:lpstr>
      <vt:lpstr>Tanggapan Seminar Hasil</vt:lpstr>
      <vt:lpstr>Akurasi ditabel berbeda dengan rumus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Penghitungan Otomatis Larva Udang Menggunakan Metode YOLO</dc:title>
  <dc:creator>siskarmalivia</dc:creator>
  <cp:lastModifiedBy>siska</cp:lastModifiedBy>
  <cp:revision>93</cp:revision>
  <dcterms:modified xsi:type="dcterms:W3CDTF">2021-09-20T06:24:52Z</dcterms:modified>
</cp:coreProperties>
</file>